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7"/>
  </p:notesMasterIdLst>
  <p:sldIdLst>
    <p:sldId id="284" r:id="rId5"/>
    <p:sldId id="298" r:id="rId6"/>
    <p:sldId id="313" r:id="rId7"/>
    <p:sldId id="314" r:id="rId8"/>
    <p:sldId id="316" r:id="rId9"/>
    <p:sldId id="324" r:id="rId10"/>
    <p:sldId id="315" r:id="rId11"/>
    <p:sldId id="322" r:id="rId12"/>
    <p:sldId id="256" r:id="rId13"/>
    <p:sldId id="327" r:id="rId14"/>
    <p:sldId id="328" r:id="rId15"/>
    <p:sldId id="329" r:id="rId16"/>
    <p:sldId id="330" r:id="rId17"/>
    <p:sldId id="331" r:id="rId18"/>
    <p:sldId id="317" r:id="rId19"/>
    <p:sldId id="318" r:id="rId20"/>
    <p:sldId id="319" r:id="rId21"/>
    <p:sldId id="320" r:id="rId22"/>
    <p:sldId id="321" r:id="rId23"/>
    <p:sldId id="323" r:id="rId24"/>
    <p:sldId id="325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549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  <p15:guide id="7" orient="horz" pos="327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574"/>
    <a:srgbClr val="282828"/>
    <a:srgbClr val="E9C46A"/>
    <a:srgbClr val="97EFD3"/>
    <a:srgbClr val="F4EBE8"/>
    <a:srgbClr val="ECC4BF"/>
    <a:srgbClr val="C9AB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899" autoAdjust="0"/>
  </p:normalViewPr>
  <p:slideViewPr>
    <p:cSldViewPr snapToGrid="0" snapToObjects="1" showGuides="1">
      <p:cViewPr varScale="1">
        <p:scale>
          <a:sx n="51" d="100"/>
          <a:sy n="51" d="100"/>
        </p:scale>
        <p:origin x="114" y="552"/>
      </p:cViewPr>
      <p:guideLst>
        <p:guide pos="1549"/>
        <p:guide orient="horz" pos="890"/>
        <p:guide orient="horz" pos="32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5/6/2023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1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8993" y="2006410"/>
            <a:ext cx="5783739" cy="1709928"/>
          </a:xfrm>
        </p:spPr>
        <p:txBody>
          <a:bodyPr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7200" b="1" dirty="0">
                <a:effectLst/>
                <a:latin typeface="Georgia Pro" panose="020B0604020202020204" pitchFamily="18" charset="0"/>
                <a:ea typeface="Georgia Pro" panose="020B0604020202020204" pitchFamily="18" charset="0"/>
                <a:cs typeface="Georgia Pro" panose="020B0604020202020204" pitchFamily="18" charset="0"/>
              </a:rPr>
              <a:t>Selected - 2</a:t>
            </a:r>
            <a:endParaRPr lang="en-US" sz="7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A9436C-BA96-4088-941C-80B28FE72F82}"/>
              </a:ext>
            </a:extLst>
          </p:cNvPr>
          <p:cNvSpPr txBox="1"/>
          <p:nvPr/>
        </p:nvSpPr>
        <p:spPr>
          <a:xfrm>
            <a:off x="231494" y="4416023"/>
            <a:ext cx="427163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Number Team : 20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94EC05A-79CB-4296-8226-30CC236FAF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4066" r="2406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60FBAD3-DB99-48B3-B07F-22037EE9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9DAA2-A769-46C6-901E-020557A57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072C1-1E5C-4D36-B235-8C5DCCDB1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27A574-4202-4031-A171-8ECEE8F7139D}"/>
              </a:ext>
            </a:extLst>
          </p:cNvPr>
          <p:cNvSpPr txBox="1"/>
          <p:nvPr/>
        </p:nvSpPr>
        <p:spPr>
          <a:xfrm>
            <a:off x="242888" y="309253"/>
            <a:ext cx="49149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Georgia Pro" panose="02040502050405020303" pitchFamily="18" charset="0"/>
              </a:rPr>
              <a:t>1-Import</a:t>
            </a:r>
            <a:r>
              <a:rPr lang="en-US" sz="2400" dirty="0"/>
              <a:t> </a:t>
            </a:r>
            <a:r>
              <a:rPr lang="en-US" sz="3200" dirty="0">
                <a:latin typeface="Georgia Pro" panose="02040502050405020303" pitchFamily="18" charset="0"/>
              </a:rPr>
              <a:t>Libraries</a:t>
            </a:r>
            <a:r>
              <a:rPr lang="en-US" sz="2400" dirty="0"/>
              <a:t> </a:t>
            </a:r>
            <a:endParaRPr lang="ar-EG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378B86-FBA9-4A8E-9540-EF3E2E22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85" y="1290027"/>
            <a:ext cx="9730740" cy="491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5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70901-57F0-4C70-837D-CA65AA52E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A37F2B-90CF-46B4-8BF4-CD580110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878242-A9EF-4E62-A9A1-801F49E58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11E99B-4F28-43AB-8838-93FA53415DE1}"/>
              </a:ext>
            </a:extLst>
          </p:cNvPr>
          <p:cNvSpPr txBox="1"/>
          <p:nvPr/>
        </p:nvSpPr>
        <p:spPr>
          <a:xfrm>
            <a:off x="207168" y="212546"/>
            <a:ext cx="8879682" cy="206210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3200">
                <a:latin typeface="Georgia Pro" panose="02040502050405020303" pitchFamily="18" charset="0"/>
              </a:defRPr>
            </a:lvl1pPr>
          </a:lstStyle>
          <a:p>
            <a:r>
              <a:rPr lang="af-ZA" dirty="0"/>
              <a:t>2-Reading images From three Files</a:t>
            </a:r>
          </a:p>
          <a:p>
            <a:r>
              <a:rPr lang="af-ZA" dirty="0"/>
              <a:t>Train</a:t>
            </a:r>
          </a:p>
          <a:p>
            <a:r>
              <a:rPr lang="af-ZA" dirty="0"/>
              <a:t>Test</a:t>
            </a:r>
          </a:p>
          <a:p>
            <a:r>
              <a:rPr lang="af-ZA" dirty="0"/>
              <a:t>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DFAB6-AFF5-45F7-A54B-754A02523867}"/>
              </a:ext>
            </a:extLst>
          </p:cNvPr>
          <p:cNvSpPr txBox="1"/>
          <p:nvPr/>
        </p:nvSpPr>
        <p:spPr>
          <a:xfrm>
            <a:off x="207168" y="2615684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af-ZA" sz="3200" dirty="0">
                <a:latin typeface="Georgia Pro" panose="02040502050405020303" pitchFamily="18" charset="0"/>
              </a:rPr>
              <a:t>3-Preproccessing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CA484F7-4E21-48B2-BD3B-40E9B4EE2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89" y="3229078"/>
            <a:ext cx="9286222" cy="317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84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864E79B-AA32-408F-B4EE-D474716CA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303" y="3429000"/>
            <a:ext cx="9285922" cy="287695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306C5-A9DF-411F-8530-05EDCECBD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4B5922-2B54-44D6-8F03-BD86A7E97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53BA0D-E3EF-41D0-B38B-3A844264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A9E07-AF68-486B-B98B-99B726F98FDE}"/>
              </a:ext>
            </a:extLst>
          </p:cNvPr>
          <p:cNvSpPr txBox="1"/>
          <p:nvPr/>
        </p:nvSpPr>
        <p:spPr>
          <a:xfrm>
            <a:off x="0" y="335657"/>
            <a:ext cx="74366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Georgia Pro" panose="02040502050405020303" pitchFamily="18" charset="0"/>
              </a:rPr>
              <a:t>4-</a:t>
            </a:r>
            <a:r>
              <a:rPr lang="ar-EG" sz="3200" dirty="0">
                <a:latin typeface="Georgia Pro" panose="02040502050405020303" pitchFamily="18" charset="0"/>
              </a:rPr>
              <a:t>Determine</a:t>
            </a:r>
            <a:r>
              <a:rPr lang="ar-EG" dirty="0"/>
              <a:t> </a:t>
            </a:r>
            <a:r>
              <a:rPr lang="ar-EG" sz="3200" dirty="0">
                <a:latin typeface="Georgia Pro" panose="02040502050405020303" pitchFamily="18" charset="0"/>
              </a:rPr>
              <a:t>the</a:t>
            </a:r>
            <a:r>
              <a:rPr lang="ar-EG" dirty="0"/>
              <a:t> </a:t>
            </a:r>
            <a:r>
              <a:rPr lang="ar-EG" sz="3200" dirty="0">
                <a:latin typeface="Georgia Pro" panose="02040502050405020303" pitchFamily="18" charset="0"/>
              </a:rPr>
              <a:t>number</a:t>
            </a:r>
            <a:r>
              <a:rPr lang="ar-EG" dirty="0"/>
              <a:t> </a:t>
            </a:r>
            <a:r>
              <a:rPr lang="ar-EG" sz="3200" dirty="0">
                <a:latin typeface="Georgia Pro" panose="02040502050405020303" pitchFamily="18" charset="0"/>
              </a:rPr>
              <a:t>of</a:t>
            </a:r>
            <a:r>
              <a:rPr lang="ar-EG" dirty="0"/>
              <a:t>  </a:t>
            </a:r>
            <a:r>
              <a:rPr lang="en-US" sz="3200" dirty="0">
                <a:latin typeface="Georgia Pro" panose="02040502050405020303" pitchFamily="18" charset="0"/>
              </a:rPr>
              <a:t>classes</a:t>
            </a:r>
            <a:r>
              <a:rPr lang="en-US" dirty="0"/>
              <a:t> </a:t>
            </a:r>
            <a:r>
              <a:rPr lang="en-US" sz="3200" dirty="0">
                <a:latin typeface="Georgia Pro" panose="02040502050405020303" pitchFamily="18" charset="0"/>
              </a:rPr>
              <a:t>and</a:t>
            </a:r>
            <a:r>
              <a:rPr lang="en-US" dirty="0"/>
              <a:t> </a:t>
            </a:r>
            <a:r>
              <a:rPr lang="en-US" sz="3200" dirty="0">
                <a:latin typeface="Georgia Pro" panose="02040502050405020303" pitchFamily="18" charset="0"/>
              </a:rPr>
              <a:t>their</a:t>
            </a:r>
            <a:r>
              <a:rPr lang="en-US" dirty="0"/>
              <a:t> </a:t>
            </a:r>
            <a:r>
              <a:rPr lang="en-US" sz="3200" dirty="0">
                <a:latin typeface="Georgia Pro" panose="02040502050405020303" pitchFamily="18" charset="0"/>
              </a:rPr>
              <a:t>labels</a:t>
            </a:r>
            <a:endParaRPr lang="ar-EG" sz="3200" dirty="0">
              <a:latin typeface="Georgia Pro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9FCE19-794F-409A-9317-437C183404AE}"/>
              </a:ext>
            </a:extLst>
          </p:cNvPr>
          <p:cNvSpPr txBox="1"/>
          <p:nvPr/>
        </p:nvSpPr>
        <p:spPr>
          <a:xfrm>
            <a:off x="1021080" y="1476335"/>
            <a:ext cx="46153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af-ZA" dirty="0"/>
              <a:t>Two classes   (0,1)</a:t>
            </a:r>
          </a:p>
          <a:p>
            <a:endParaRPr lang="af-ZA" dirty="0"/>
          </a:p>
          <a:p>
            <a:r>
              <a:rPr lang="af-ZA" dirty="0"/>
              <a:t>1-Normal               2- Pneumonia</a:t>
            </a:r>
            <a:endParaRPr lang="ar-E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F0CA2-C158-481B-AE12-EC156509B43E}"/>
              </a:ext>
            </a:extLst>
          </p:cNvPr>
          <p:cNvSpPr txBox="1"/>
          <p:nvPr/>
        </p:nvSpPr>
        <p:spPr>
          <a:xfrm>
            <a:off x="92392" y="2570659"/>
            <a:ext cx="9715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>
                <a:latin typeface="Georgia Pro" panose="02040502050405020303" pitchFamily="18" charset="0"/>
              </a:defRPr>
            </a:lvl1pPr>
          </a:lstStyle>
          <a:p>
            <a:r>
              <a:rPr lang="en-US" dirty="0"/>
              <a:t>Review Number Of Images And Size After Resize them In 3 Files</a:t>
            </a:r>
          </a:p>
        </p:txBody>
      </p:sp>
    </p:spTree>
    <p:extLst>
      <p:ext uri="{BB962C8B-B14F-4D97-AF65-F5344CB8AC3E}">
        <p14:creationId xmlns:p14="http://schemas.microsoft.com/office/powerpoint/2010/main" val="183349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E6151D-ADA7-41EB-92B1-DA39E6D9A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7F13DB-ADE8-48BF-BB73-3B2DCDDFF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208D0-A67B-4D3F-BC0C-7CE924991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46D079-2E06-4811-81CA-C420D7096BA0}"/>
              </a:ext>
            </a:extLst>
          </p:cNvPr>
          <p:cNvSpPr txBox="1"/>
          <p:nvPr/>
        </p:nvSpPr>
        <p:spPr>
          <a:xfrm>
            <a:off x="200025" y="353083"/>
            <a:ext cx="97155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>
                <a:latin typeface="Georgia Pro" panose="02040502050405020303" pitchFamily="18" charset="0"/>
              </a:defRPr>
            </a:lvl1pPr>
          </a:lstStyle>
          <a:p>
            <a:r>
              <a:rPr lang="en-US" dirty="0"/>
              <a:t>Review  Of Images After Resize them In 3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7ABE7-6770-4FFC-A5FC-F020CB2F9635}"/>
              </a:ext>
            </a:extLst>
          </p:cNvPr>
          <p:cNvSpPr txBox="1"/>
          <p:nvPr/>
        </p:nvSpPr>
        <p:spPr>
          <a:xfrm>
            <a:off x="237263" y="1157520"/>
            <a:ext cx="49919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>
                <a:latin typeface="Georgia Pro" panose="02040502050405020303" pitchFamily="18" charset="0"/>
              </a:defRPr>
            </a:lvl1pPr>
          </a:lstStyle>
          <a:p>
            <a:r>
              <a:rPr lang="af-ZA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Normal</a:t>
            </a:r>
            <a:r>
              <a:rPr lang="af-ZA" dirty="0"/>
              <a:t> </a:t>
            </a:r>
            <a:endParaRPr lang="ar-E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301CA-6502-454F-8159-D183631A3EDC}"/>
              </a:ext>
            </a:extLst>
          </p:cNvPr>
          <p:cNvSpPr txBox="1"/>
          <p:nvPr/>
        </p:nvSpPr>
        <p:spPr>
          <a:xfrm>
            <a:off x="-38962" y="3492551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>
                <a:solidFill>
                  <a:schemeClr val="tx2">
                    <a:lumMod val="60000"/>
                    <a:lumOff val="40000"/>
                  </a:schemeClr>
                </a:solidFill>
                <a:latin typeface="Georgia Pro" panose="02040502050405020303" pitchFamily="18" charset="0"/>
              </a:defRPr>
            </a:lvl1pPr>
          </a:lstStyle>
          <a:p>
            <a:r>
              <a:rPr lang="af-ZA" dirty="0"/>
              <a:t>Pneumonia</a:t>
            </a:r>
            <a:endParaRPr lang="ar-E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F90A5D-9506-4574-A3A0-DFB9072EA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906889"/>
            <a:ext cx="7353870" cy="2309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7E66BD-CFC6-4FA8-9DD3-0147E1263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525" y="1345853"/>
            <a:ext cx="7155000" cy="219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35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C0AE4-6451-4D24-89CC-461CDAA2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FC44AC-9AD3-4B4F-9B03-C66BA8033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3347C-AF17-44F3-8D77-46DD67307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B893FE-0E5B-4367-B0FB-4D8F0ED1A10F}"/>
              </a:ext>
            </a:extLst>
          </p:cNvPr>
          <p:cNvSpPr txBox="1"/>
          <p:nvPr/>
        </p:nvSpPr>
        <p:spPr>
          <a:xfrm>
            <a:off x="192881" y="443984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>
                <a:latin typeface="Georgia Pro" panose="02040502050405020303" pitchFamily="18" charset="0"/>
              </a:defRPr>
            </a:lvl1pPr>
          </a:lstStyle>
          <a:p>
            <a:r>
              <a:rPr lang="af-ZA" dirty="0"/>
              <a:t>5-Model [ EfficientNet B7 ]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EB353F-BA2A-429A-B0A3-6C4780AB5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24" y="1412875"/>
            <a:ext cx="5290118" cy="49801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BCEC1B-84F3-4AA9-AE6F-9FC14F249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193" y="894974"/>
            <a:ext cx="5686926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3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E4E9D4-BE01-446D-8175-B581BBD7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FBBF5-F177-4158-9243-E7C2DD9AD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1F6658-7FD0-497F-8825-871CBF4F0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CFE00-7379-4008-A116-9C7238CD3544}"/>
              </a:ext>
            </a:extLst>
          </p:cNvPr>
          <p:cNvSpPr txBox="1"/>
          <p:nvPr/>
        </p:nvSpPr>
        <p:spPr>
          <a:xfrm>
            <a:off x="504899" y="893118"/>
            <a:ext cx="4495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af-ZA" b="1" i="0" dirty="0">
                <a:effectLst/>
                <a:latin typeface="-apple-system"/>
              </a:rPr>
              <a:t>1 - Training Loss &amp; Validation Loss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C6311E-53B9-473A-89BD-BB837431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0197"/>
            <a:ext cx="8264672" cy="4766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9AB370-B1A3-4F66-8D18-9E22917B5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020" y="18803"/>
            <a:ext cx="4629796" cy="16480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AD45AF-F17C-4BCD-9918-191FE79C63F8}"/>
              </a:ext>
            </a:extLst>
          </p:cNvPr>
          <p:cNvSpPr txBox="1"/>
          <p:nvPr/>
        </p:nvSpPr>
        <p:spPr>
          <a:xfrm>
            <a:off x="0" y="192983"/>
            <a:ext cx="35575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200">
                <a:latin typeface="Georgia Pro" panose="02040502050405020303" pitchFamily="18" charset="0"/>
              </a:defRPr>
            </a:lvl1pPr>
          </a:lstStyle>
          <a:p>
            <a:r>
              <a:rPr lang="en-US" dirty="0"/>
              <a:t>6-Results Details:</a:t>
            </a:r>
          </a:p>
        </p:txBody>
      </p:sp>
    </p:spTree>
    <p:extLst>
      <p:ext uri="{BB962C8B-B14F-4D97-AF65-F5344CB8AC3E}">
        <p14:creationId xmlns:p14="http://schemas.microsoft.com/office/powerpoint/2010/main" val="266069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B56660-2D05-4FA9-8312-B5CCDF641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D9E6B-71CE-48B8-ACAF-2123C6F6A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2742C-2613-4084-93C1-5EE49B3AF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7271A-99CD-466F-B5A0-68660C0A1613}"/>
              </a:ext>
            </a:extLst>
          </p:cNvPr>
          <p:cNvSpPr txBox="1"/>
          <p:nvPr/>
        </p:nvSpPr>
        <p:spPr>
          <a:xfrm>
            <a:off x="0" y="272430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-apple-system"/>
              </a:rPr>
              <a:t>2 - </a:t>
            </a:r>
            <a:r>
              <a:rPr lang="en-US" b="1" i="0" dirty="0" err="1">
                <a:effectLst/>
                <a:latin typeface="-apple-system"/>
              </a:rPr>
              <a:t>Taining</a:t>
            </a:r>
            <a:r>
              <a:rPr lang="en-US" b="1" i="0" dirty="0">
                <a:effectLst/>
                <a:latin typeface="-apple-system"/>
              </a:rPr>
              <a:t> Accuracy &amp; Validation Accuracy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512D85-B758-4EDE-9D00-DB8990CC3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875"/>
            <a:ext cx="8261234" cy="50065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F0C073-CB62-408D-A402-7E617037B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887" y="0"/>
            <a:ext cx="5106113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7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267D06-5132-45A0-BF88-C0E316647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17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927A2-E6E7-497F-A7AB-3A7AFA54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3D8F2F-E0A8-4717-9306-CF23AFA14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0F21D0-0016-4178-99B0-DB43D9A975CD}"/>
              </a:ext>
            </a:extLst>
          </p:cNvPr>
          <p:cNvSpPr txBox="1"/>
          <p:nvPr/>
        </p:nvSpPr>
        <p:spPr>
          <a:xfrm>
            <a:off x="154744" y="483550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af-ZA" b="1" i="0" dirty="0">
                <a:effectLst/>
                <a:latin typeface="-apple-system"/>
              </a:rPr>
              <a:t>3 - Train Accuracies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9031AA-49FF-4496-AF23-EA638E6A9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875"/>
            <a:ext cx="7709098" cy="4648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2F4CB-D035-401A-B3A0-C071A278D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72" y="48459"/>
            <a:ext cx="5039428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9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CB3E34-C837-407F-B4DC-10B9E8675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9D4A5-615C-48A5-8D8A-4D78C1A05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AEA66-BB0C-4C1A-A5F4-69C151174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56EEE8-AE1D-45D8-85B7-6CA9A8D8A31C}"/>
              </a:ext>
            </a:extLst>
          </p:cNvPr>
          <p:cNvSpPr txBox="1"/>
          <p:nvPr/>
        </p:nvSpPr>
        <p:spPr>
          <a:xfrm>
            <a:off x="309489" y="314737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af-ZA" b="1" i="0" dirty="0">
                <a:effectLst/>
                <a:latin typeface="-apple-system"/>
              </a:rPr>
              <a:t>4 - Train Loss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F0B74A-E9F5-4C74-BDDD-6D49E064D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7840" y="100701"/>
            <a:ext cx="4544059" cy="16766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D4BEB5-7345-499F-B781-C7AD4999C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61" y="1675845"/>
            <a:ext cx="8738694" cy="47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7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3D740C-B23D-4DA3-802F-34C448E2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19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032C91-4950-43D4-BAEE-371EE0134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2EEA67-E935-46CE-B460-35918FE89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899F5-5B31-4C4E-A683-4C963F6F3E85}"/>
              </a:ext>
            </a:extLst>
          </p:cNvPr>
          <p:cNvSpPr txBox="1"/>
          <p:nvPr/>
        </p:nvSpPr>
        <p:spPr>
          <a:xfrm>
            <a:off x="154744" y="210208"/>
            <a:ext cx="6105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af-ZA" b="1" i="0" dirty="0">
                <a:effectLst/>
                <a:latin typeface="-apple-system"/>
              </a:rPr>
              <a:t>5 - Training Loss &amp;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03D8E0-E3DB-4FF8-8228-8ADC671C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571" y="210208"/>
            <a:ext cx="5401429" cy="14670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ECD6AF-D798-4219-9FEA-5ED0FF76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47266"/>
            <a:ext cx="10171820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88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0586C22-019B-452C-8042-4E8383D94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6" y="5248383"/>
            <a:ext cx="9149942" cy="1253817"/>
          </a:xfrm>
        </p:spPr>
        <p:txBody>
          <a:bodyPr/>
          <a:lstStyle/>
          <a:p>
            <a:r>
              <a:rPr lang="en-US" sz="2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Faculty Name :                                                                                   </a:t>
            </a: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Computers and artificial intelligence Helwan       </a:t>
            </a: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ar-E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F4B4DB-492D-4AAE-A862-E2D85666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2549DF-D0AF-4F3D-92D9-DD0B721D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F5F57-161C-4E2A-93BA-03034DE55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9EDE9F-9D11-4C35-99AD-0AE06251CF9D}"/>
              </a:ext>
            </a:extLst>
          </p:cNvPr>
          <p:cNvSpPr txBox="1"/>
          <p:nvPr/>
        </p:nvSpPr>
        <p:spPr>
          <a:xfrm>
            <a:off x="3121379" y="959893"/>
            <a:ext cx="59323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.1</a:t>
            </a:r>
            <a:r>
              <a:rPr lang="ar-EG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محمد كمال عبدالحفيظ محمد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202000812       </a:t>
            </a:r>
            <a:endParaRPr lang="ar-EG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358177-49B5-4960-9A87-02CABC8F3ACE}"/>
              </a:ext>
            </a:extLst>
          </p:cNvPr>
          <p:cNvSpPr txBox="1"/>
          <p:nvPr/>
        </p:nvSpPr>
        <p:spPr>
          <a:xfrm>
            <a:off x="3364089" y="1472297"/>
            <a:ext cx="5689600" cy="4685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.2</a:t>
            </a:r>
            <a:r>
              <a:rPr lang="ar-EG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مازن وحيد ربيع عويس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202000708            </a:t>
            </a:r>
            <a:endParaRPr lang="ar-EG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E0193C-AC1A-47E1-A30C-4ECC89A037A5}"/>
              </a:ext>
            </a:extLst>
          </p:cNvPr>
          <p:cNvSpPr txBox="1"/>
          <p:nvPr/>
        </p:nvSpPr>
        <p:spPr>
          <a:xfrm>
            <a:off x="3729142" y="2016981"/>
            <a:ext cx="53245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.3</a:t>
            </a:r>
            <a:r>
              <a:rPr lang="ar-EG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علي سامي علي عبدالعزيز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202000567         </a:t>
            </a:r>
            <a:endParaRPr lang="ar-EG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90316E-50F3-4DC8-ABA5-C6C1B5634780}"/>
              </a:ext>
            </a:extLst>
          </p:cNvPr>
          <p:cNvSpPr txBox="1"/>
          <p:nvPr/>
        </p:nvSpPr>
        <p:spPr>
          <a:xfrm>
            <a:off x="3364090" y="2608021"/>
            <a:ext cx="5689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.4</a:t>
            </a:r>
            <a:r>
              <a:rPr lang="ar-EG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مصطفى محرم خليفة محمد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202000908         </a:t>
            </a:r>
            <a:endParaRPr lang="ar-EG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7094F5-65B3-462B-B102-43F14F5969C5}"/>
              </a:ext>
            </a:extLst>
          </p:cNvPr>
          <p:cNvSpPr txBox="1"/>
          <p:nvPr/>
        </p:nvSpPr>
        <p:spPr>
          <a:xfrm>
            <a:off x="3121379" y="3145784"/>
            <a:ext cx="5932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.5</a:t>
            </a:r>
            <a:r>
              <a:rPr lang="ar-EG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احمد محمود حمادة محمو</a:t>
            </a:r>
            <a:r>
              <a:rPr lang="ar-EG" sz="2400" b="1" dirty="0">
                <a:solidFill>
                  <a:srgbClr val="000000"/>
                </a:solidFill>
                <a:latin typeface="Arial" panose="020B0604020202020204" pitchFamily="34" charset="0"/>
              </a:rPr>
              <a:t>د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202000081          </a:t>
            </a:r>
            <a:endParaRPr lang="ar-EG" sz="24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D94D92-F5EE-470D-BD88-83C2863BAE0A}"/>
              </a:ext>
            </a:extLst>
          </p:cNvPr>
          <p:cNvSpPr txBox="1"/>
          <p:nvPr/>
        </p:nvSpPr>
        <p:spPr>
          <a:xfrm>
            <a:off x="3069167" y="3731047"/>
            <a:ext cx="6036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 fontAlgn="b"/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</a:rPr>
              <a:t>.6</a:t>
            </a:r>
            <a:r>
              <a:rPr lang="ar-EG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مصطفى حماده جمال محمد</a:t>
            </a: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202000899        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ar-EG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1603C0-9F2A-415D-A122-244185AE2CBB}"/>
              </a:ext>
            </a:extLst>
          </p:cNvPr>
          <p:cNvSpPr txBox="1"/>
          <p:nvPr/>
        </p:nvSpPr>
        <p:spPr>
          <a:xfrm>
            <a:off x="125587" y="199012"/>
            <a:ext cx="42432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WordVisi_MSFontService"/>
              </a:rPr>
              <a:t>T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WordVisi_MSFontService"/>
              </a:rPr>
              <a:t>eam members’ IDs and names.</a:t>
            </a:r>
            <a:endParaRPr lang="ar-EG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7874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823990-A7CE-43D2-A244-D55D8FC9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20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F7F635-6D02-40F8-99AD-BD9987E5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1C42F-35AA-4A11-B143-F45617D20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C16C8-7020-4C04-A91B-DD198BFD0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5" y="1004816"/>
            <a:ext cx="5401429" cy="5519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35E2C1-D002-409A-87B3-4F6976940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37" y="952512"/>
            <a:ext cx="4772691" cy="55718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9044A6-9742-47EE-A311-6AEA1D1EDA6F}"/>
              </a:ext>
            </a:extLst>
          </p:cNvPr>
          <p:cNvSpPr txBox="1"/>
          <p:nvPr/>
        </p:nvSpPr>
        <p:spPr>
          <a:xfrm>
            <a:off x="138935" y="148986"/>
            <a:ext cx="6102626" cy="3986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Aft>
                <a:spcPts val="800"/>
              </a:spcAft>
              <a:defRPr b="1">
                <a:solidFill>
                  <a:srgbClr val="4472C4"/>
                </a:solidFill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defRPr>
            </a:lvl1pPr>
          </a:lstStyle>
          <a:p>
            <a:r>
              <a:rPr lang="af-ZA" sz="2000" dirty="0"/>
              <a:t>Prediction</a:t>
            </a:r>
            <a:endParaRPr lang="af-ZA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E37266-6266-46CD-A4D7-1402C3D9C60C}"/>
              </a:ext>
            </a:extLst>
          </p:cNvPr>
          <p:cNvCxnSpPr>
            <a:cxnSpLocks/>
          </p:cNvCxnSpPr>
          <p:nvPr/>
        </p:nvCxnSpPr>
        <p:spPr>
          <a:xfrm flipV="1">
            <a:off x="2120348" y="5433391"/>
            <a:ext cx="4598504" cy="781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2E65062-2E2A-4D8F-99F2-51568537DA75}"/>
              </a:ext>
            </a:extLst>
          </p:cNvPr>
          <p:cNvSpPr/>
          <p:nvPr/>
        </p:nvSpPr>
        <p:spPr>
          <a:xfrm>
            <a:off x="138935" y="5985364"/>
            <a:ext cx="1981413" cy="37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54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36F967-9E4E-4BF2-B7C6-1D371779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21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0D2B39-4598-4C7E-A3FB-1495FCF8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77F77-E951-40E2-8462-3665B300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9FB6B-B421-4E0B-906E-50CAF8328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8176"/>
            <a:ext cx="6070224" cy="499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A19DEF-8A5E-4050-9DAD-CC90AE679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76" y="0"/>
            <a:ext cx="5725324" cy="63608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53B35C-E8FE-4049-8078-E9FF49EAB874}"/>
              </a:ext>
            </a:extLst>
          </p:cNvPr>
          <p:cNvSpPr txBox="1"/>
          <p:nvPr/>
        </p:nvSpPr>
        <p:spPr>
          <a:xfrm>
            <a:off x="200025" y="210208"/>
            <a:ext cx="30861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af-ZA" sz="2400" b="1" dirty="0">
                <a:latin typeface="Georgia Pro" panose="02040502050405020303" pitchFamily="18" charset="0"/>
              </a:rPr>
              <a:t>ROC</a:t>
            </a:r>
            <a:r>
              <a:rPr lang="af-ZA" b="1" i="0" dirty="0">
                <a:effectLst/>
                <a:latin typeface="-apple-system"/>
              </a:rPr>
              <a:t> </a:t>
            </a:r>
            <a:r>
              <a:rPr lang="af-ZA" sz="2400" b="1" dirty="0">
                <a:latin typeface="Georgia Pro" panose="02040502050405020303" pitchFamily="18" charset="0"/>
              </a:rPr>
              <a:t>AUC</a:t>
            </a:r>
            <a:r>
              <a:rPr lang="af-ZA" b="1" i="0" dirty="0">
                <a:effectLst/>
                <a:latin typeface="-apple-system"/>
              </a:rPr>
              <a:t> </a:t>
            </a:r>
            <a:r>
              <a:rPr lang="af-ZA" sz="2400" b="1" dirty="0">
                <a:latin typeface="Georgia Pro" panose="02040502050405020303" pitchFamily="18" charset="0"/>
              </a:rPr>
              <a:t>Curve</a:t>
            </a:r>
          </a:p>
        </p:txBody>
      </p:sp>
    </p:spTree>
    <p:extLst>
      <p:ext uri="{BB962C8B-B14F-4D97-AF65-F5344CB8AC3E}">
        <p14:creationId xmlns:p14="http://schemas.microsoft.com/office/powerpoint/2010/main" val="932987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6C40D76-A76C-4E4C-91A9-A6D5B652FD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23542" r="235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CA636A5-CAC5-4EF6-AB07-A89CFF81D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541" y="6610"/>
            <a:ext cx="3518458" cy="6451791"/>
          </a:xfrm>
          <a:prstGeom prst="rect">
            <a:avLst/>
          </a:prstGeom>
          <a:pattFill prst="ltDnDiag">
            <a:fgClr>
              <a:schemeClr val="accent1"/>
            </a:fgClr>
            <a:bgClr>
              <a:schemeClr val="bg1"/>
            </a:bgClr>
          </a:pattFill>
          <a:effectLst>
            <a:softEdge rad="50800"/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CD7CE5-97BF-4880-94E0-8F9A68C99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3</a:t>
            </a:fld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908A3-4922-4314-BA2C-28CA5CC00D83}"/>
              </a:ext>
            </a:extLst>
          </p:cNvPr>
          <p:cNvSpPr txBox="1"/>
          <p:nvPr/>
        </p:nvSpPr>
        <p:spPr>
          <a:xfrm>
            <a:off x="118533" y="406209"/>
            <a:ext cx="6152444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Paper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details</a:t>
            </a:r>
            <a:r>
              <a:rPr lang="en-US" sz="3200" b="0" i="0" u="sng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: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Georgia Pro" panose="02040502050405020303" pitchFamily="18" charset="0"/>
              </a:rPr>
              <a:t> </a:t>
            </a:r>
            <a:endParaRPr lang="en-US" sz="2800" dirty="0">
              <a:effectLst/>
              <a:latin typeface="Georgia Pro" panose="02040502050405020303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E55D7-E23C-4737-84BC-2EBF80DB0874}"/>
              </a:ext>
            </a:extLst>
          </p:cNvPr>
          <p:cNvSpPr txBox="1"/>
          <p:nvPr/>
        </p:nvSpPr>
        <p:spPr>
          <a:xfrm>
            <a:off x="225287" y="1201105"/>
            <a:ext cx="25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rPr>
              <a:t>Authors name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D65C20-2181-436F-AF21-9B9EECE2F720}"/>
              </a:ext>
            </a:extLst>
          </p:cNvPr>
          <p:cNvSpPr txBox="1"/>
          <p:nvPr/>
        </p:nvSpPr>
        <p:spPr>
          <a:xfrm>
            <a:off x="225287" y="2425860"/>
            <a:ext cx="259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paper name</a:t>
            </a:r>
            <a:endParaRPr lang="ar-E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7D8B94-13B0-410C-A802-35256731AACF}"/>
              </a:ext>
            </a:extLst>
          </p:cNvPr>
          <p:cNvSpPr txBox="1"/>
          <p:nvPr/>
        </p:nvSpPr>
        <p:spPr>
          <a:xfrm>
            <a:off x="231913" y="3515122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year of publication</a:t>
            </a:r>
            <a:endParaRPr lang="ar-E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7C1BEB-72E5-4E01-90E0-7E2225E9D30A}"/>
              </a:ext>
            </a:extLst>
          </p:cNvPr>
          <p:cNvSpPr txBox="1"/>
          <p:nvPr/>
        </p:nvSpPr>
        <p:spPr>
          <a:xfrm>
            <a:off x="231913" y="435339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000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00B0F0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dataset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used</a:t>
            </a:r>
            <a:endParaRPr lang="ar-EG" dirty="0">
              <a:solidFill>
                <a:srgbClr val="00B0F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C3ED3F-728D-48F8-ABE6-99904C2F6B68}"/>
              </a:ext>
            </a:extLst>
          </p:cNvPr>
          <p:cNvSpPr txBox="1"/>
          <p:nvPr/>
        </p:nvSpPr>
        <p:spPr>
          <a:xfrm>
            <a:off x="231913" y="5243338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implemented algorithms</a:t>
            </a:r>
            <a:endParaRPr lang="ar-E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75BE5E-3FC6-495C-A509-6DEB3A8AD1F1}"/>
              </a:ext>
            </a:extLst>
          </p:cNvPr>
          <p:cNvSpPr txBox="1"/>
          <p:nvPr/>
        </p:nvSpPr>
        <p:spPr>
          <a:xfrm>
            <a:off x="1987824" y="1570437"/>
            <a:ext cx="102041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2000" dirty="0">
                <a:latin typeface="Arial Rounded MT Bold" panose="020F0704030504030204" pitchFamily="34" charset="0"/>
              </a:rPr>
              <a:t>1-Min Hong ,2- Beanbonyka Rim , 3-Hong‐Chang Lee , </a:t>
            </a:r>
          </a:p>
          <a:p>
            <a:r>
              <a:rPr lang="af-ZA" sz="2000" dirty="0">
                <a:latin typeface="Arial Rounded MT Bold" panose="020F0704030504030204" pitchFamily="34" charset="0"/>
              </a:rPr>
              <a:t>4-Hyeon‐ung Jang ,5- Joonho Oh ,6- Seongjun Choi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4DAD7F-FEDD-4B46-9832-CB763FEF321E}"/>
              </a:ext>
            </a:extLst>
          </p:cNvPr>
          <p:cNvSpPr txBox="1"/>
          <p:nvPr/>
        </p:nvSpPr>
        <p:spPr>
          <a:xfrm>
            <a:off x="1987824" y="2720992"/>
            <a:ext cx="6122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Multi‐Class Classification of Lung Diseases Using  CNN Models</a:t>
            </a:r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086A2DC-7F02-466B-A618-201BE99A3B19}"/>
              </a:ext>
            </a:extLst>
          </p:cNvPr>
          <p:cNvSpPr txBox="1"/>
          <p:nvPr/>
        </p:nvSpPr>
        <p:spPr>
          <a:xfrm>
            <a:off x="2133598" y="3894590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af-ZA" dirty="0"/>
              <a:t>October 2021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9F2CDB1-F324-4731-AF0A-468F6BFE011E}"/>
              </a:ext>
            </a:extLst>
          </p:cNvPr>
          <p:cNvSpPr txBox="1"/>
          <p:nvPr/>
        </p:nvSpPr>
        <p:spPr>
          <a:xfrm>
            <a:off x="2166726" y="4747508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af-ZA" dirty="0"/>
              <a:t>Chest X-Ray Images (Pneumonia)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03077B-7B4D-4D50-B1EB-9408E2E7645E}"/>
              </a:ext>
            </a:extLst>
          </p:cNvPr>
          <p:cNvSpPr txBox="1"/>
          <p:nvPr/>
        </p:nvSpPr>
        <p:spPr>
          <a:xfrm>
            <a:off x="2597426" y="5865430"/>
            <a:ext cx="21866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af-ZA" dirty="0"/>
              <a:t>EfficientNet‐B0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17743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4BCAF1-22A5-4726-A7A3-67EED7DE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4</a:t>
            </a:fld>
            <a:endParaRPr lang="en-US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B892AC-215A-4976-923A-2B2CB168E667}"/>
              </a:ext>
            </a:extLst>
          </p:cNvPr>
          <p:cNvSpPr txBox="1"/>
          <p:nvPr/>
        </p:nvSpPr>
        <p:spPr>
          <a:xfrm>
            <a:off x="0" y="393328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Georgia Pro" panose="02040502050405020303" pitchFamily="18" charset="0"/>
              </a:rPr>
              <a:t>Project</a:t>
            </a:r>
            <a:r>
              <a:rPr lang="en-US" b="1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Georgia Pro" panose="02040502050405020303" pitchFamily="18" charset="0"/>
              </a:rPr>
              <a:t>Description</a:t>
            </a:r>
            <a:r>
              <a:rPr lang="en-US" b="1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Georgia Pro" panose="02040502050405020303" pitchFamily="18" charset="0"/>
              </a:rPr>
              <a:t>Document</a:t>
            </a:r>
            <a:endParaRPr lang="ar-EG" sz="3200" dirty="0">
              <a:solidFill>
                <a:srgbClr val="000000"/>
              </a:solidFill>
              <a:latin typeface="Georgia Pro" panose="02040502050405020303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1CF0C-608B-4F57-B079-D2A92FA72ECB}"/>
              </a:ext>
            </a:extLst>
          </p:cNvPr>
          <p:cNvSpPr txBox="1"/>
          <p:nvPr/>
        </p:nvSpPr>
        <p:spPr>
          <a:xfrm>
            <a:off x="278606" y="130001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B0F0"/>
                </a:solidFill>
                <a:effectLst/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name of the dataset</a:t>
            </a:r>
            <a:endParaRPr lang="ar-E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B07DC-7C45-428D-A9B4-5F0FDB45E76E}"/>
              </a:ext>
            </a:extLst>
          </p:cNvPr>
          <p:cNvSpPr txBox="1"/>
          <p:nvPr/>
        </p:nvSpPr>
        <p:spPr>
          <a:xfrm>
            <a:off x="278606" y="2381280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link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  <a:latin typeface="WordVisi_MSFontService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dataset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924CDD-583B-415C-96BA-C8CAE9D42F39}"/>
              </a:ext>
            </a:extLst>
          </p:cNvPr>
          <p:cNvSpPr txBox="1"/>
          <p:nvPr/>
        </p:nvSpPr>
        <p:spPr>
          <a:xfrm>
            <a:off x="184026" y="337547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the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total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number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samples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in the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dataset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A10473-FF42-44F7-A55E-CF833B9D93B3}"/>
              </a:ext>
            </a:extLst>
          </p:cNvPr>
          <p:cNvSpPr txBox="1"/>
          <p:nvPr/>
        </p:nvSpPr>
        <p:spPr>
          <a:xfrm>
            <a:off x="278606" y="5083138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number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of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classes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and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their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rPr>
              <a:t>labels</a:t>
            </a:r>
            <a:endParaRPr lang="ar-EG" b="1" dirty="0">
              <a:solidFill>
                <a:srgbClr val="00B0F0"/>
              </a:solidFill>
              <a:latin typeface="Georgia Pro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795FFB-25D4-49D8-863A-82A38CBB4A67}"/>
              </a:ext>
            </a:extLst>
          </p:cNvPr>
          <p:cNvSpPr txBox="1"/>
          <p:nvPr/>
        </p:nvSpPr>
        <p:spPr>
          <a:xfrm>
            <a:off x="2516461" y="1703691"/>
            <a:ext cx="61225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en-US" dirty="0"/>
              <a:t>Multi‐Class Classification of Lung Diseases Using  CNN Models</a:t>
            </a:r>
            <a:endParaRPr lang="ar-E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A9FC86-BEEE-4142-8A1D-31C03526F6DC}"/>
              </a:ext>
            </a:extLst>
          </p:cNvPr>
          <p:cNvSpPr txBox="1"/>
          <p:nvPr/>
        </p:nvSpPr>
        <p:spPr>
          <a:xfrm>
            <a:off x="2516461" y="2601523"/>
            <a:ext cx="61793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ar-EG" dirty="0"/>
              <a:t>https://www.kaggle.com/datasets/paultimothymooney/chest-xray-pneumonia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0929C-4887-4AA8-BB0E-40597E3527F1}"/>
              </a:ext>
            </a:extLst>
          </p:cNvPr>
          <p:cNvSpPr txBox="1"/>
          <p:nvPr/>
        </p:nvSpPr>
        <p:spPr>
          <a:xfrm>
            <a:off x="2516461" y="5364624"/>
            <a:ext cx="46153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Arial Rounded MT Bold" panose="020F0704030504030204" pitchFamily="34" charset="0"/>
              </a:defRPr>
            </a:lvl1pPr>
          </a:lstStyle>
          <a:p>
            <a:r>
              <a:rPr lang="af-ZA" dirty="0"/>
              <a:t>Two classes   (0,1)</a:t>
            </a:r>
          </a:p>
          <a:p>
            <a:endParaRPr lang="af-ZA" dirty="0"/>
          </a:p>
          <a:p>
            <a:r>
              <a:rPr lang="af-ZA" dirty="0"/>
              <a:t>1-Normal               2- Pneumonia</a:t>
            </a:r>
            <a:endParaRPr lang="ar-E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7B3442-233A-457C-9B38-CABAFB59601E}"/>
              </a:ext>
            </a:extLst>
          </p:cNvPr>
          <p:cNvSpPr txBox="1"/>
          <p:nvPr/>
        </p:nvSpPr>
        <p:spPr>
          <a:xfrm>
            <a:off x="278606" y="4197296"/>
            <a:ext cx="617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>
                <a:solidFill>
                  <a:srgbClr val="00B0F0"/>
                </a:solidFill>
                <a:latin typeface="Georgia Pro" panose="02040502050405020303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the dimension of images</a:t>
            </a:r>
            <a:endParaRPr lang="ar-E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6A9A8C-803C-43CA-948F-CE30D726C7FD}"/>
              </a:ext>
            </a:extLst>
          </p:cNvPr>
          <p:cNvSpPr txBox="1"/>
          <p:nvPr/>
        </p:nvSpPr>
        <p:spPr>
          <a:xfrm>
            <a:off x="381000" y="4566628"/>
            <a:ext cx="162007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640*640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9FAB2D-226B-49FA-9F29-5B975C76A128}"/>
              </a:ext>
            </a:extLst>
          </p:cNvPr>
          <p:cNvSpPr txBox="1"/>
          <p:nvPr/>
        </p:nvSpPr>
        <p:spPr>
          <a:xfrm>
            <a:off x="528430" y="3841261"/>
            <a:ext cx="147264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13,977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35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AA91A-6953-4C98-9E86-47D436A74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5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26DB0-CF62-421F-A5BE-E4D2A0FE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DB3FD-5B7E-483F-86A1-EB7BFDC8F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4C8A2C-5CAC-4334-879E-D1253561BF3D}"/>
              </a:ext>
            </a:extLst>
          </p:cNvPr>
          <p:cNvSpPr txBox="1"/>
          <p:nvPr/>
        </p:nvSpPr>
        <p:spPr>
          <a:xfrm>
            <a:off x="118533" y="135546"/>
            <a:ext cx="6152444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200" dirty="0"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Implementation Details: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63005D-A23A-4A59-A64D-00E19002F06D}"/>
              </a:ext>
            </a:extLst>
          </p:cNvPr>
          <p:cNvGrpSpPr/>
          <p:nvPr/>
        </p:nvGrpSpPr>
        <p:grpSpPr>
          <a:xfrm>
            <a:off x="118533" y="799816"/>
            <a:ext cx="3975165" cy="1299143"/>
            <a:chOff x="278130" y="1301234"/>
            <a:chExt cx="6122194" cy="12991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7115215-5F95-445F-AA06-F0CC3C048721}"/>
                </a:ext>
              </a:extLst>
            </p:cNvPr>
            <p:cNvSpPr txBox="1"/>
            <p:nvPr/>
          </p:nvSpPr>
          <p:spPr>
            <a:xfrm>
              <a:off x="438150" y="1301234"/>
              <a:ext cx="20764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 i="0">
                  <a:solidFill>
                    <a:srgbClr val="00B0F0"/>
                  </a:solidFill>
                  <a:effectLst/>
                  <a:latin typeface="Georgia Pro" panose="02040502050405020303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Ratio for</a:t>
              </a:r>
              <a:endParaRPr lang="ar-EG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34163-A01F-4A6D-B0EE-96A2DB72444D}"/>
                </a:ext>
              </a:extLst>
            </p:cNvPr>
            <p:cNvSpPr txBox="1"/>
            <p:nvPr/>
          </p:nvSpPr>
          <p:spPr>
            <a:xfrm>
              <a:off x="278130" y="1677047"/>
              <a:ext cx="612219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>
                  <a:latin typeface="Arial Rounded MT Bold" panose="020F0704030504030204" pitchFamily="34" charset="0"/>
                </a:defRPr>
              </a:lvl1pPr>
            </a:lstStyle>
            <a:p>
              <a:r>
                <a:rPr lang="af-ZA" dirty="0"/>
                <a:t>Training :</a:t>
              </a:r>
            </a:p>
            <a:p>
              <a:r>
                <a:rPr lang="af-ZA" dirty="0"/>
                <a:t> validation:</a:t>
              </a:r>
            </a:p>
            <a:p>
              <a:r>
                <a:rPr lang="af-ZA" dirty="0"/>
                <a:t> testing:</a:t>
              </a:r>
              <a:endParaRPr lang="ar-EG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B99749F-D20D-420F-8FB2-C0D233E93436}"/>
              </a:ext>
            </a:extLst>
          </p:cNvPr>
          <p:cNvGrpSpPr/>
          <p:nvPr/>
        </p:nvGrpSpPr>
        <p:grpSpPr>
          <a:xfrm>
            <a:off x="2921632" y="799816"/>
            <a:ext cx="3448899" cy="1384995"/>
            <a:chOff x="278130" y="2875002"/>
            <a:chExt cx="6772721" cy="13849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365B14-6CC7-4EB9-B1BF-02FCABA1FBC8}"/>
                </a:ext>
              </a:extLst>
            </p:cNvPr>
            <p:cNvSpPr txBox="1"/>
            <p:nvPr/>
          </p:nvSpPr>
          <p:spPr>
            <a:xfrm>
              <a:off x="278130" y="2875002"/>
              <a:ext cx="61221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rgbClr val="00B0F0"/>
                  </a:solidFill>
                  <a:latin typeface="Georgia Pro" panose="02040502050405020303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dirty="0"/>
                <a:t>number of images</a:t>
              </a:r>
              <a:endParaRPr lang="ar-EG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3A2DAF-48D1-4D3B-A938-6433683632D0}"/>
                </a:ext>
              </a:extLst>
            </p:cNvPr>
            <p:cNvSpPr txBox="1"/>
            <p:nvPr/>
          </p:nvSpPr>
          <p:spPr>
            <a:xfrm>
              <a:off x="928658" y="3244334"/>
              <a:ext cx="612219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 sz="2000">
                  <a:latin typeface="Arial Rounded MT Bold" panose="020F0704030504030204" pitchFamily="34" charset="0"/>
                </a:defRPr>
              </a:lvl1pPr>
            </a:lstStyle>
            <a:p>
              <a:r>
                <a:rPr lang="af-ZA" dirty="0"/>
                <a:t>Training :   12230</a:t>
              </a:r>
            </a:p>
            <a:p>
              <a:r>
                <a:rPr lang="af-ZA" dirty="0"/>
                <a:t> validation:1165</a:t>
              </a:r>
            </a:p>
            <a:p>
              <a:r>
                <a:rPr lang="af-ZA" dirty="0"/>
                <a:t> testing:      582</a:t>
              </a:r>
              <a:endParaRPr lang="ar-EG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CEAAD30-4EBE-436C-BBF7-86A2853B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" y="2882963"/>
            <a:ext cx="12064334" cy="38874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EF846F-980E-4791-B561-61A0F1180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83" y="34590"/>
            <a:ext cx="2967050" cy="2848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305225-DF57-45AC-8835-798EBEFCF3D9}"/>
              </a:ext>
            </a:extLst>
          </p:cNvPr>
          <p:cNvSpPr txBox="1"/>
          <p:nvPr/>
        </p:nvSpPr>
        <p:spPr>
          <a:xfrm>
            <a:off x="1792592" y="1199052"/>
            <a:ext cx="986815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>
                <a:latin typeface="Arial Rounded MT Bold" panose="020F0704030504030204" pitchFamily="34" charset="0"/>
              </a:rPr>
              <a:t>87.5</a:t>
            </a:r>
          </a:p>
          <a:p>
            <a:r>
              <a:rPr lang="en-US" sz="2000" dirty="0">
                <a:latin typeface="Arial Rounded MT Bold" panose="020F0704030504030204" pitchFamily="34" charset="0"/>
              </a:rPr>
              <a:t>8.3</a:t>
            </a:r>
          </a:p>
          <a:p>
            <a:r>
              <a:rPr lang="en-US" sz="2000" dirty="0">
                <a:latin typeface="Arial Rounded MT Bold" panose="020F0704030504030204" pitchFamily="34" charset="0"/>
              </a:rPr>
              <a:t>4.2</a:t>
            </a:r>
            <a:endParaRPr lang="ar-EG" sz="2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661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3BF3C-F2C6-4305-BC32-960083FDD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6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3C46F-A6C9-4123-8A8E-9471DF024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23076C-E1B5-4C56-B6CE-15CE95953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0B3598-B4DE-41A0-9E31-F574FDC80C38}"/>
              </a:ext>
            </a:extLst>
          </p:cNvPr>
          <p:cNvSpPr txBox="1"/>
          <p:nvPr/>
        </p:nvSpPr>
        <p:spPr>
          <a:xfrm>
            <a:off x="215348" y="210208"/>
            <a:ext cx="61026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sz="3200" dirty="0">
                <a:solidFill>
                  <a:srgbClr val="000000"/>
                </a:solidFill>
                <a:latin typeface="Georgia Pro" panose="02040502050405020303" pitchFamily="18" charset="0"/>
              </a:rPr>
              <a:t>block</a:t>
            </a:r>
            <a:r>
              <a:rPr lang="af-ZA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af-ZA" sz="3200" dirty="0">
                <a:solidFill>
                  <a:srgbClr val="000000"/>
                </a:solidFill>
                <a:latin typeface="Georgia Pro" panose="02040502050405020303" pitchFamily="18" charset="0"/>
              </a:rPr>
              <a:t>diagram</a:t>
            </a:r>
            <a:endParaRPr lang="ar-EG" sz="3200" dirty="0">
              <a:solidFill>
                <a:srgbClr val="000000"/>
              </a:solidFill>
              <a:latin typeface="Georgia Pro" panose="020405020504050203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76A5A3-78D8-44BE-A9F1-61335C2EE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1" y="1744180"/>
            <a:ext cx="11449878" cy="274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FA8D2-7D0E-499A-858A-1EB3E0E26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8670D-8059-4373-A4D6-BD81BEB9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99E0FB-B8FA-4A68-9186-C3F9FAB7C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44CDB-4F4F-4330-B7EE-7C40B371F855}"/>
              </a:ext>
            </a:extLst>
          </p:cNvPr>
          <p:cNvSpPr txBox="1"/>
          <p:nvPr/>
        </p:nvSpPr>
        <p:spPr>
          <a:xfrm>
            <a:off x="43514" y="291030"/>
            <a:ext cx="6105378" cy="405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4472C4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Hyperparameters used: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A8EA5D4-58F6-46CA-999F-CA2442320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92" y="941978"/>
            <a:ext cx="3336170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f-ZA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</a:t>
            </a:r>
            <a:r>
              <a:rPr kumimoji="0" lang="ar-EG" altLang="ar-EG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ctivation= </a:t>
            </a:r>
            <a:r>
              <a:rPr kumimoji="0" lang="en-US" altLang="ar-EG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kumimoji="0" lang="ar-EG" altLang="ar-E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ar-E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</a:t>
            </a:r>
            <a:r>
              <a:rPr kumimoji="0" lang="en-US" altLang="ar-EG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softmax</a:t>
            </a:r>
            <a:endParaRPr kumimoji="0" lang="en-US" altLang="ar-EG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ar-EG" altLang="ar-EG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768FF694-D076-48D8-9522-27F3EE364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971" y="2502404"/>
            <a:ext cx="27109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learning_rate=</a:t>
            </a:r>
            <a:r>
              <a:rPr kumimoji="0" lang="en-US" altLang="ar-E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0,0001</a:t>
            </a:r>
            <a:r>
              <a:rPr kumimoji="0" lang="ar-EG" altLang="ar-EG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ar-EG" altLang="ar-EG" sz="9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/>
              </a:rPr>
              <a:t> </a:t>
            </a:r>
            <a:endParaRPr kumimoji="0" lang="ar-EG" altLang="ar-EG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F06EF3-BC43-42E1-938A-D43BF76656FE}"/>
              </a:ext>
            </a:extLst>
          </p:cNvPr>
          <p:cNvSpPr txBox="1"/>
          <p:nvPr/>
        </p:nvSpPr>
        <p:spPr>
          <a:xfrm>
            <a:off x="443241" y="1699108"/>
            <a:ext cx="126629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lambda</a:t>
            </a:r>
            <a:endParaRPr lang="ar-EG" sz="2400" dirty="0"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FC07B63-7DC9-41AE-894C-768DC77B3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410" y="1760663"/>
            <a:ext cx="431400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ar-EG" altLang="ar-EG" sz="1400" b="0" i="1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highlight>
                  <a:srgbClr val="FFFF00"/>
                </a:highlight>
                <a:latin typeface="Arial Unicode MS"/>
              </a:rPr>
              <a:t>lambda layer to convert gray images to RGB image</a:t>
            </a:r>
            <a:r>
              <a:rPr kumimoji="0" lang="ar-EG" altLang="ar-EG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00"/>
                </a:highlight>
              </a:rPr>
              <a:t> </a:t>
            </a:r>
            <a:endParaRPr kumimoji="0" lang="ar-EG" altLang="ar-EG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00"/>
              </a:highlight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7A44F5-0C8A-4C23-96AE-A86996999656}"/>
              </a:ext>
            </a:extLst>
          </p:cNvPr>
          <p:cNvSpPr txBox="1"/>
          <p:nvPr/>
        </p:nvSpPr>
        <p:spPr>
          <a:xfrm>
            <a:off x="501970" y="3292250"/>
            <a:ext cx="221472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000" dirty="0" err="1">
                <a:latin typeface="Arial" panose="020B0604020202020204" pitchFamily="34" charset="0"/>
              </a:rPr>
              <a:t>Optimizer</a:t>
            </a:r>
            <a:r>
              <a:rPr lang="en-US" dirty="0" err="1"/>
              <a:t>:</a:t>
            </a:r>
            <a:r>
              <a:rPr lang="en-US" sz="2000" dirty="0" err="1">
                <a:latin typeface="Arial" panose="020B0604020202020204" pitchFamily="34" charset="0"/>
              </a:rPr>
              <a:t>adam</a:t>
            </a:r>
            <a:endParaRPr lang="ar-EG" sz="2000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FB2E53-BD11-4A02-9ADD-A10ECB0A45E4}"/>
              </a:ext>
            </a:extLst>
          </p:cNvPr>
          <p:cNvSpPr txBox="1"/>
          <p:nvPr/>
        </p:nvSpPr>
        <p:spPr>
          <a:xfrm>
            <a:off x="543337" y="4015660"/>
            <a:ext cx="217335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2000">
                <a:latin typeface="Arial" panose="020B0604020202020204" pitchFamily="34" charset="0"/>
              </a:defRPr>
            </a:lvl1pPr>
          </a:lstStyle>
          <a:p>
            <a:r>
              <a:rPr lang="en-US" dirty="0" err="1"/>
              <a:t>Batch_size</a:t>
            </a:r>
            <a:r>
              <a:rPr lang="en-US" dirty="0"/>
              <a:t>=128</a:t>
            </a:r>
            <a:endParaRPr lang="ar-E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471FA-1C4B-42B1-8AE7-74936B7CCE3A}"/>
              </a:ext>
            </a:extLst>
          </p:cNvPr>
          <p:cNvSpPr txBox="1"/>
          <p:nvPr/>
        </p:nvSpPr>
        <p:spPr>
          <a:xfrm>
            <a:off x="627182" y="4918426"/>
            <a:ext cx="208951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20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epochs=10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48791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1A31F0-A33B-47F2-8973-22184B10C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0CDA8B-1D44-458D-8C25-2C315AAC9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18E12-5560-43D3-8A27-0E316740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5CC58-F6F7-4877-914E-FFDF54988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48" y="1676727"/>
            <a:ext cx="4887007" cy="4220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4B4806-6178-40A0-9A84-5C9F35090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149" y="1276621"/>
            <a:ext cx="5934903" cy="50203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9DA308-F832-42E5-84AE-77509E3AF8CF}"/>
              </a:ext>
            </a:extLst>
          </p:cNvPr>
          <p:cNvSpPr/>
          <p:nvPr/>
        </p:nvSpPr>
        <p:spPr>
          <a:xfrm>
            <a:off x="5870713" y="3915649"/>
            <a:ext cx="2756452" cy="37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F65D7-4939-4B19-8D39-35DC7F26264C}"/>
              </a:ext>
            </a:extLst>
          </p:cNvPr>
          <p:cNvSpPr/>
          <p:nvPr/>
        </p:nvSpPr>
        <p:spPr>
          <a:xfrm>
            <a:off x="5839653" y="5777699"/>
            <a:ext cx="2756452" cy="37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FF4DA0-B206-4754-95FF-3C40765297A7}"/>
              </a:ext>
            </a:extLst>
          </p:cNvPr>
          <p:cNvSpPr/>
          <p:nvPr/>
        </p:nvSpPr>
        <p:spPr>
          <a:xfrm>
            <a:off x="5839653" y="4535071"/>
            <a:ext cx="3904422" cy="37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151342-D4AB-414F-BF7E-878F751A04C1}"/>
              </a:ext>
            </a:extLst>
          </p:cNvPr>
          <p:cNvSpPr/>
          <p:nvPr/>
        </p:nvSpPr>
        <p:spPr>
          <a:xfrm>
            <a:off x="5913367" y="5154494"/>
            <a:ext cx="3616395" cy="37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B1200-814A-467D-AEF6-6A69A4A118FB}"/>
              </a:ext>
            </a:extLst>
          </p:cNvPr>
          <p:cNvSpPr txBox="1"/>
          <p:nvPr/>
        </p:nvSpPr>
        <p:spPr>
          <a:xfrm rot="19979904">
            <a:off x="10029886" y="3730983"/>
            <a:ext cx="1239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Results</a:t>
            </a:r>
            <a:endParaRPr lang="ar-EG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890A95-421D-4071-A164-CD3E1E8BEC2C}"/>
              </a:ext>
            </a:extLst>
          </p:cNvPr>
          <p:cNvSpPr txBox="1"/>
          <p:nvPr/>
        </p:nvSpPr>
        <p:spPr>
          <a:xfrm>
            <a:off x="141498" y="1412875"/>
            <a:ext cx="2939680" cy="373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4472C4"/>
                </a:solidFill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Confusion Matrix:</a:t>
            </a:r>
            <a:endParaRPr lang="en-US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4717BA-DDA7-47D9-8EB5-737BEC953B89}"/>
              </a:ext>
            </a:extLst>
          </p:cNvPr>
          <p:cNvSpPr txBox="1"/>
          <p:nvPr/>
        </p:nvSpPr>
        <p:spPr>
          <a:xfrm>
            <a:off x="0" y="210208"/>
            <a:ext cx="3557588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dirty="0">
                <a:effectLst/>
                <a:latin typeface="Georgia Pro" panose="02040502050405020303" pitchFamily="18" charset="0"/>
                <a:ea typeface="Georgia Pro" panose="02040502050405020303" pitchFamily="18" charset="0"/>
                <a:cs typeface="Georgia Pro" panose="02040502050405020303" pitchFamily="18" charset="0"/>
              </a:rPr>
              <a:t>Results Details: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8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3B5D5E51-0526-47D7-BE21-38E115DDEC96}"/>
              </a:ext>
            </a:extLst>
          </p:cNvPr>
          <p:cNvSpPr/>
          <p:nvPr/>
        </p:nvSpPr>
        <p:spPr>
          <a:xfrm rot="1907693" flipH="1" flipV="1">
            <a:off x="5241448" y="3827888"/>
            <a:ext cx="225264" cy="1549199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1" name="Right Triangle 40">
            <a:extLst>
              <a:ext uri="{FF2B5EF4-FFF2-40B4-BE49-F238E27FC236}">
                <a16:creationId xmlns:a16="http://schemas.microsoft.com/office/drawing/2014/main" id="{6D844208-5E40-4A78-AF1F-0EF9078534F5}"/>
              </a:ext>
            </a:extLst>
          </p:cNvPr>
          <p:cNvSpPr/>
          <p:nvPr/>
        </p:nvSpPr>
        <p:spPr>
          <a:xfrm rot="18321035" flipH="1" flipV="1">
            <a:off x="7304118" y="3253106"/>
            <a:ext cx="203238" cy="1643813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F2379C36-DE1C-4E06-AE74-6A7B7DF3AFDE}"/>
              </a:ext>
            </a:extLst>
          </p:cNvPr>
          <p:cNvSpPr/>
          <p:nvPr/>
        </p:nvSpPr>
        <p:spPr>
          <a:xfrm rot="17420559" flipH="1" flipV="1">
            <a:off x="7617520" y="2698139"/>
            <a:ext cx="121908" cy="1112690"/>
          </a:xfrm>
          <a:prstGeom prst="rtTriangl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C704840D-1A5D-4A3B-A6D7-6E0ECE36AC57}"/>
              </a:ext>
            </a:extLst>
          </p:cNvPr>
          <p:cNvSpPr/>
          <p:nvPr/>
        </p:nvSpPr>
        <p:spPr>
          <a:xfrm rot="15823992" flipH="1" flipV="1">
            <a:off x="7520087" y="1486382"/>
            <a:ext cx="266506" cy="111269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8" name="Right Triangle 37">
            <a:extLst>
              <a:ext uri="{FF2B5EF4-FFF2-40B4-BE49-F238E27FC236}">
                <a16:creationId xmlns:a16="http://schemas.microsoft.com/office/drawing/2014/main" id="{4C941F2B-A115-4EE2-9300-50AFEAE65FE8}"/>
              </a:ext>
            </a:extLst>
          </p:cNvPr>
          <p:cNvSpPr/>
          <p:nvPr/>
        </p:nvSpPr>
        <p:spPr>
          <a:xfrm rot="15823992" flipH="1" flipV="1">
            <a:off x="7112862" y="62147"/>
            <a:ext cx="194025" cy="126884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9" name="Partial Circle 28">
            <a:extLst>
              <a:ext uri="{FF2B5EF4-FFF2-40B4-BE49-F238E27FC236}">
                <a16:creationId xmlns:a16="http://schemas.microsoft.com/office/drawing/2014/main" id="{E26312FA-474C-424C-AF29-A1A04C821CA1}"/>
              </a:ext>
            </a:extLst>
          </p:cNvPr>
          <p:cNvSpPr/>
          <p:nvPr/>
        </p:nvSpPr>
        <p:spPr>
          <a:xfrm>
            <a:off x="3663890" y="236510"/>
            <a:ext cx="3850728" cy="3850728"/>
          </a:xfrm>
          <a:prstGeom prst="pie">
            <a:avLst>
              <a:gd name="adj1" fmla="val 6041074"/>
              <a:gd name="adj2" fmla="val 17904003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30" name="Partial Circle 29">
            <a:extLst>
              <a:ext uri="{FF2B5EF4-FFF2-40B4-BE49-F238E27FC236}">
                <a16:creationId xmlns:a16="http://schemas.microsoft.com/office/drawing/2014/main" id="{9DE53C9C-2B5F-4DA4-8AD2-79BC6671B0AB}"/>
              </a:ext>
            </a:extLst>
          </p:cNvPr>
          <p:cNvSpPr/>
          <p:nvPr/>
        </p:nvSpPr>
        <p:spPr>
          <a:xfrm rot="2466854">
            <a:off x="3645013" y="236508"/>
            <a:ext cx="3850728" cy="3850728"/>
          </a:xfrm>
          <a:prstGeom prst="pie">
            <a:avLst>
              <a:gd name="adj1" fmla="val 15467745"/>
              <a:gd name="adj2" fmla="val 17439049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31" name="Partial Circle 30">
            <a:extLst>
              <a:ext uri="{FF2B5EF4-FFF2-40B4-BE49-F238E27FC236}">
                <a16:creationId xmlns:a16="http://schemas.microsoft.com/office/drawing/2014/main" id="{28C9F955-14BE-4B40-BBBC-E48F9D45A65C}"/>
              </a:ext>
            </a:extLst>
          </p:cNvPr>
          <p:cNvSpPr/>
          <p:nvPr/>
        </p:nvSpPr>
        <p:spPr>
          <a:xfrm rot="4451423">
            <a:off x="3645013" y="236509"/>
            <a:ext cx="3850728" cy="3850728"/>
          </a:xfrm>
          <a:prstGeom prst="pie">
            <a:avLst>
              <a:gd name="adj1" fmla="val 15467745"/>
              <a:gd name="adj2" fmla="val 17439049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32" name="Partial Circle 31">
            <a:extLst>
              <a:ext uri="{FF2B5EF4-FFF2-40B4-BE49-F238E27FC236}">
                <a16:creationId xmlns:a16="http://schemas.microsoft.com/office/drawing/2014/main" id="{AD6ECEF0-E06C-420A-9B9F-8C21BEBC07A0}"/>
              </a:ext>
            </a:extLst>
          </p:cNvPr>
          <p:cNvSpPr/>
          <p:nvPr/>
        </p:nvSpPr>
        <p:spPr>
          <a:xfrm rot="6437548">
            <a:off x="3645012" y="236507"/>
            <a:ext cx="3850728" cy="3850728"/>
          </a:xfrm>
          <a:prstGeom prst="pie">
            <a:avLst>
              <a:gd name="adj1" fmla="val 15467745"/>
              <a:gd name="adj2" fmla="val 1743904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33" name="Partial Circle 32">
            <a:extLst>
              <a:ext uri="{FF2B5EF4-FFF2-40B4-BE49-F238E27FC236}">
                <a16:creationId xmlns:a16="http://schemas.microsoft.com/office/drawing/2014/main" id="{930371A8-D93E-4FB4-A71F-9AEE3F58545E}"/>
              </a:ext>
            </a:extLst>
          </p:cNvPr>
          <p:cNvSpPr/>
          <p:nvPr/>
        </p:nvSpPr>
        <p:spPr>
          <a:xfrm rot="8420622">
            <a:off x="3639438" y="234883"/>
            <a:ext cx="3850728" cy="3850728"/>
          </a:xfrm>
          <a:prstGeom prst="pie">
            <a:avLst>
              <a:gd name="adj1" fmla="val 15467745"/>
              <a:gd name="adj2" fmla="val 1743904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34" name="Partial Circle 33">
            <a:extLst>
              <a:ext uri="{FF2B5EF4-FFF2-40B4-BE49-F238E27FC236}">
                <a16:creationId xmlns:a16="http://schemas.microsoft.com/office/drawing/2014/main" id="{CE0BADBD-C3FB-41DA-9823-0C99DD4B89E8}"/>
              </a:ext>
            </a:extLst>
          </p:cNvPr>
          <p:cNvSpPr/>
          <p:nvPr/>
        </p:nvSpPr>
        <p:spPr>
          <a:xfrm rot="10394269">
            <a:off x="3663890" y="240447"/>
            <a:ext cx="3850728" cy="3850728"/>
          </a:xfrm>
          <a:prstGeom prst="pie">
            <a:avLst>
              <a:gd name="adj1" fmla="val 15467745"/>
              <a:gd name="adj2" fmla="val 17204725"/>
            </a:avLst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1A3654E-89F4-477F-95AA-E077CDC5A31C}"/>
              </a:ext>
            </a:extLst>
          </p:cNvPr>
          <p:cNvSpPr/>
          <p:nvPr/>
        </p:nvSpPr>
        <p:spPr>
          <a:xfrm>
            <a:off x="4095444" y="681445"/>
            <a:ext cx="2963169" cy="2963168"/>
          </a:xfrm>
          <a:custGeom>
            <a:avLst/>
            <a:gdLst>
              <a:gd name="connsiteX0" fmla="*/ 1589177 w 3510117"/>
              <a:gd name="connsiteY0" fmla="*/ 0 h 3510116"/>
              <a:gd name="connsiteX1" fmla="*/ 1920942 w 3510117"/>
              <a:gd name="connsiteY1" fmla="*/ 0 h 3510116"/>
              <a:gd name="connsiteX2" fmla="*/ 1958451 w 3510117"/>
              <a:gd name="connsiteY2" fmla="*/ 211815 h 3510116"/>
              <a:gd name="connsiteX3" fmla="*/ 1962532 w 3510117"/>
              <a:gd name="connsiteY3" fmla="*/ 267101 h 3510116"/>
              <a:gd name="connsiteX4" fmla="*/ 2058151 w 3510117"/>
              <a:gd name="connsiteY4" fmla="*/ 281694 h 3510116"/>
              <a:gd name="connsiteX5" fmla="*/ 2097143 w 3510117"/>
              <a:gd name="connsiteY5" fmla="*/ 291238 h 3510116"/>
              <a:gd name="connsiteX6" fmla="*/ 2120440 w 3510117"/>
              <a:gd name="connsiteY6" fmla="*/ 241965 h 3510116"/>
              <a:gd name="connsiteX7" fmla="*/ 2231635 w 3510117"/>
              <a:gd name="connsiteY7" fmla="*/ 57823 h 3510116"/>
              <a:gd name="connsiteX8" fmla="*/ 2541189 w 3510117"/>
              <a:gd name="connsiteY8" fmla="*/ 177170 h 3510116"/>
              <a:gd name="connsiteX9" fmla="*/ 2499990 w 3510117"/>
              <a:gd name="connsiteY9" fmla="*/ 388298 h 3510116"/>
              <a:gd name="connsiteX10" fmla="*/ 2484343 w 3510117"/>
              <a:gd name="connsiteY10" fmla="*/ 439920 h 3510116"/>
              <a:gd name="connsiteX11" fmla="*/ 2560809 w 3510117"/>
              <a:gd name="connsiteY11" fmla="*/ 489742 h 3510116"/>
              <a:gd name="connsiteX12" fmla="*/ 2601407 w 3510117"/>
              <a:gd name="connsiteY12" fmla="*/ 448668 h 3510116"/>
              <a:gd name="connsiteX13" fmla="*/ 2767362 w 3510117"/>
              <a:gd name="connsiteY13" fmla="*/ 311804 h 3510116"/>
              <a:gd name="connsiteX14" fmla="*/ 3019843 w 3510117"/>
              <a:gd name="connsiteY14" fmla="*/ 527027 h 3510116"/>
              <a:gd name="connsiteX15" fmla="*/ 2910979 w 3510117"/>
              <a:gd name="connsiteY15" fmla="*/ 712557 h 3510116"/>
              <a:gd name="connsiteX16" fmla="*/ 2877043 w 3510117"/>
              <a:gd name="connsiteY16" fmla="*/ 758884 h 3510116"/>
              <a:gd name="connsiteX17" fmla="*/ 2973601 w 3510117"/>
              <a:gd name="connsiteY17" fmla="*/ 873440 h 3510116"/>
              <a:gd name="connsiteX18" fmla="*/ 3017535 w 3510117"/>
              <a:gd name="connsiteY18" fmla="*/ 941696 h 3510116"/>
              <a:gd name="connsiteX19" fmla="*/ 3069943 w 3510117"/>
              <a:gd name="connsiteY19" fmla="*/ 921968 h 3510116"/>
              <a:gd name="connsiteX20" fmla="*/ 3277910 w 3510117"/>
              <a:gd name="connsiteY20" fmla="*/ 866990 h 3510116"/>
              <a:gd name="connsiteX21" fmla="*/ 3417331 w 3510117"/>
              <a:gd name="connsiteY21" fmla="*/ 1168038 h 3510116"/>
              <a:gd name="connsiteX22" fmla="*/ 3240890 w 3510117"/>
              <a:gd name="connsiteY22" fmla="*/ 1291087 h 3510116"/>
              <a:gd name="connsiteX23" fmla="*/ 3193933 w 3510117"/>
              <a:gd name="connsiteY23" fmla="*/ 1317192 h 3510116"/>
              <a:gd name="connsiteX24" fmla="*/ 3195757 w 3510117"/>
              <a:gd name="connsiteY24" fmla="*/ 1322218 h 3510116"/>
              <a:gd name="connsiteX25" fmla="*/ 3235488 w 3510117"/>
              <a:gd name="connsiteY25" fmla="*/ 1488840 h 3510116"/>
              <a:gd name="connsiteX26" fmla="*/ 3243327 w 3510117"/>
              <a:gd name="connsiteY26" fmla="*/ 1547609 h 3510116"/>
              <a:gd name="connsiteX27" fmla="*/ 3298301 w 3510117"/>
              <a:gd name="connsiteY27" fmla="*/ 1551667 h 3510116"/>
              <a:gd name="connsiteX28" fmla="*/ 3510117 w 3510117"/>
              <a:gd name="connsiteY28" fmla="*/ 1589176 h 3510116"/>
              <a:gd name="connsiteX29" fmla="*/ 3510117 w 3510117"/>
              <a:gd name="connsiteY29" fmla="*/ 1920941 h 3510116"/>
              <a:gd name="connsiteX30" fmla="*/ 3298301 w 3510117"/>
              <a:gd name="connsiteY30" fmla="*/ 1958449 h 3510116"/>
              <a:gd name="connsiteX31" fmla="*/ 3243327 w 3510117"/>
              <a:gd name="connsiteY31" fmla="*/ 1962507 h 3510116"/>
              <a:gd name="connsiteX32" fmla="*/ 3235488 w 3510117"/>
              <a:gd name="connsiteY32" fmla="*/ 2021277 h 3510116"/>
              <a:gd name="connsiteX33" fmla="*/ 3210402 w 3510117"/>
              <a:gd name="connsiteY33" fmla="*/ 2126483 h 3510116"/>
              <a:gd name="connsiteX34" fmla="*/ 3260353 w 3510117"/>
              <a:gd name="connsiteY34" fmla="*/ 2151365 h 3510116"/>
              <a:gd name="connsiteX35" fmla="*/ 3442179 w 3510117"/>
              <a:gd name="connsiteY35" fmla="*/ 2266309 h 3510116"/>
              <a:gd name="connsiteX36" fmla="*/ 3316515 w 3510117"/>
              <a:gd name="connsiteY36" fmla="*/ 2573354 h 3510116"/>
              <a:gd name="connsiteX37" fmla="*/ 3106275 w 3510117"/>
              <a:gd name="connsiteY37" fmla="*/ 2527838 h 3510116"/>
              <a:gd name="connsiteX38" fmla="*/ 3054505 w 3510117"/>
              <a:gd name="connsiteY38" fmla="*/ 2510981 h 3510116"/>
              <a:gd name="connsiteX39" fmla="*/ 2973601 w 3510117"/>
              <a:gd name="connsiteY39" fmla="*/ 2636677 h 3510116"/>
              <a:gd name="connsiteX40" fmla="*/ 2957602 w 3510117"/>
              <a:gd name="connsiteY40" fmla="*/ 2655659 h 3510116"/>
              <a:gd name="connsiteX41" fmla="*/ 2993950 w 3510117"/>
              <a:gd name="connsiteY41" fmla="*/ 2697457 h 3510116"/>
              <a:gd name="connsiteX42" fmla="*/ 3117918 w 3510117"/>
              <a:gd name="connsiteY42" fmla="*/ 2873254 h 3510116"/>
              <a:gd name="connsiteX43" fmla="*/ 2884279 w 3510117"/>
              <a:gd name="connsiteY43" fmla="*/ 3108798 h 3510116"/>
              <a:gd name="connsiteX44" fmla="*/ 2707481 w 3510117"/>
              <a:gd name="connsiteY44" fmla="*/ 2986261 h 3510116"/>
              <a:gd name="connsiteX45" fmla="*/ 2666569 w 3510117"/>
              <a:gd name="connsiteY45" fmla="*/ 2951262 h 3510116"/>
              <a:gd name="connsiteX46" fmla="*/ 2665696 w 3510117"/>
              <a:gd name="connsiteY46" fmla="*/ 2952034 h 3510116"/>
              <a:gd name="connsiteX47" fmla="*/ 2528101 w 3510117"/>
              <a:gd name="connsiteY47" fmla="*/ 3045353 h 3510116"/>
              <a:gd name="connsiteX48" fmla="*/ 2508755 w 3510117"/>
              <a:gd name="connsiteY48" fmla="*/ 3055548 h 3510116"/>
              <a:gd name="connsiteX49" fmla="*/ 2525596 w 3510117"/>
              <a:gd name="connsiteY49" fmla="*/ 3107558 h 3510116"/>
              <a:gd name="connsiteX50" fmla="*/ 2570763 w 3510117"/>
              <a:gd name="connsiteY50" fmla="*/ 3317873 h 3510116"/>
              <a:gd name="connsiteX51" fmla="*/ 2263511 w 3510117"/>
              <a:gd name="connsiteY51" fmla="*/ 3443028 h 3510116"/>
              <a:gd name="connsiteX52" fmla="*/ 2148868 w 3510117"/>
              <a:gd name="connsiteY52" fmla="*/ 3261013 h 3510116"/>
              <a:gd name="connsiteX53" fmla="*/ 2124040 w 3510117"/>
              <a:gd name="connsiteY53" fmla="*/ 3210963 h 3510116"/>
              <a:gd name="connsiteX54" fmla="*/ 2058151 w 3510117"/>
              <a:gd name="connsiteY54" fmla="*/ 3228422 h 3510116"/>
              <a:gd name="connsiteX55" fmla="*/ 1962532 w 3510117"/>
              <a:gd name="connsiteY55" fmla="*/ 3243015 h 3510116"/>
              <a:gd name="connsiteX56" fmla="*/ 1958451 w 3510117"/>
              <a:gd name="connsiteY56" fmla="*/ 3298301 h 3510116"/>
              <a:gd name="connsiteX57" fmla="*/ 1920942 w 3510117"/>
              <a:gd name="connsiteY57" fmla="*/ 3510116 h 3510116"/>
              <a:gd name="connsiteX58" fmla="*/ 1589177 w 3510117"/>
              <a:gd name="connsiteY58" fmla="*/ 3510116 h 3510116"/>
              <a:gd name="connsiteX59" fmla="*/ 1551669 w 3510117"/>
              <a:gd name="connsiteY59" fmla="*/ 3298301 h 3510116"/>
              <a:gd name="connsiteX60" fmla="*/ 1547588 w 3510117"/>
              <a:gd name="connsiteY60" fmla="*/ 3243015 h 3510116"/>
              <a:gd name="connsiteX61" fmla="*/ 1451967 w 3510117"/>
              <a:gd name="connsiteY61" fmla="*/ 3228422 h 3510116"/>
              <a:gd name="connsiteX62" fmla="*/ 1412978 w 3510117"/>
              <a:gd name="connsiteY62" fmla="*/ 3218879 h 3510116"/>
              <a:gd name="connsiteX63" fmla="*/ 1389678 w 3510117"/>
              <a:gd name="connsiteY63" fmla="*/ 3268159 h 3510116"/>
              <a:gd name="connsiteX64" fmla="*/ 1278483 w 3510117"/>
              <a:gd name="connsiteY64" fmla="*/ 3452301 h 3510116"/>
              <a:gd name="connsiteX65" fmla="*/ 968928 w 3510117"/>
              <a:gd name="connsiteY65" fmla="*/ 3332955 h 3510116"/>
              <a:gd name="connsiteX66" fmla="*/ 1010128 w 3510117"/>
              <a:gd name="connsiteY66" fmla="*/ 3121826 h 3510116"/>
              <a:gd name="connsiteX67" fmla="*/ 1025776 w 3510117"/>
              <a:gd name="connsiteY67" fmla="*/ 3070198 h 3510116"/>
              <a:gd name="connsiteX68" fmla="*/ 949312 w 3510117"/>
              <a:gd name="connsiteY68" fmla="*/ 3020376 h 3510116"/>
              <a:gd name="connsiteX69" fmla="*/ 908710 w 3510117"/>
              <a:gd name="connsiteY69" fmla="*/ 3061452 h 3510116"/>
              <a:gd name="connsiteX70" fmla="*/ 742756 w 3510117"/>
              <a:gd name="connsiteY70" fmla="*/ 3198317 h 3510116"/>
              <a:gd name="connsiteX71" fmla="*/ 490274 w 3510117"/>
              <a:gd name="connsiteY71" fmla="*/ 2983094 h 3510116"/>
              <a:gd name="connsiteX72" fmla="*/ 599138 w 3510117"/>
              <a:gd name="connsiteY72" fmla="*/ 2797564 h 3510116"/>
              <a:gd name="connsiteX73" fmla="*/ 633076 w 3510117"/>
              <a:gd name="connsiteY73" fmla="*/ 2751234 h 3510116"/>
              <a:gd name="connsiteX74" fmla="*/ 536517 w 3510117"/>
              <a:gd name="connsiteY74" fmla="*/ 2636677 h 3510116"/>
              <a:gd name="connsiteX75" fmla="*/ 492587 w 3510117"/>
              <a:gd name="connsiteY75" fmla="*/ 2568424 h 3510116"/>
              <a:gd name="connsiteX76" fmla="*/ 440174 w 3510117"/>
              <a:gd name="connsiteY76" fmla="*/ 2588155 h 3510116"/>
              <a:gd name="connsiteX77" fmla="*/ 232207 w 3510117"/>
              <a:gd name="connsiteY77" fmla="*/ 2643132 h 3510116"/>
              <a:gd name="connsiteX78" fmla="*/ 92786 w 3510117"/>
              <a:gd name="connsiteY78" fmla="*/ 2342085 h 3510116"/>
              <a:gd name="connsiteX79" fmla="*/ 269228 w 3510117"/>
              <a:gd name="connsiteY79" fmla="*/ 2219035 h 3510116"/>
              <a:gd name="connsiteX80" fmla="*/ 316187 w 3510117"/>
              <a:gd name="connsiteY80" fmla="*/ 2192929 h 3510116"/>
              <a:gd name="connsiteX81" fmla="*/ 314361 w 3510117"/>
              <a:gd name="connsiteY81" fmla="*/ 2187899 h 3510116"/>
              <a:gd name="connsiteX82" fmla="*/ 274631 w 3510117"/>
              <a:gd name="connsiteY82" fmla="*/ 2021277 h 3510116"/>
              <a:gd name="connsiteX83" fmla="*/ 266792 w 3510117"/>
              <a:gd name="connsiteY83" fmla="*/ 1962507 h 3510116"/>
              <a:gd name="connsiteX84" fmla="*/ 211816 w 3510117"/>
              <a:gd name="connsiteY84" fmla="*/ 1958449 h 3510116"/>
              <a:gd name="connsiteX85" fmla="*/ 0 w 3510117"/>
              <a:gd name="connsiteY85" fmla="*/ 1920941 h 3510116"/>
              <a:gd name="connsiteX86" fmla="*/ 0 w 3510117"/>
              <a:gd name="connsiteY86" fmla="*/ 1589176 h 3510116"/>
              <a:gd name="connsiteX87" fmla="*/ 211816 w 3510117"/>
              <a:gd name="connsiteY87" fmla="*/ 1551667 h 3510116"/>
              <a:gd name="connsiteX88" fmla="*/ 266792 w 3510117"/>
              <a:gd name="connsiteY88" fmla="*/ 1547609 h 3510116"/>
              <a:gd name="connsiteX89" fmla="*/ 274631 w 3510117"/>
              <a:gd name="connsiteY89" fmla="*/ 1488840 h 3510116"/>
              <a:gd name="connsiteX90" fmla="*/ 299715 w 3510117"/>
              <a:gd name="connsiteY90" fmla="*/ 1383643 h 3510116"/>
              <a:gd name="connsiteX91" fmla="*/ 249764 w 3510117"/>
              <a:gd name="connsiteY91" fmla="*/ 1358762 h 3510116"/>
              <a:gd name="connsiteX92" fmla="*/ 67938 w 3510117"/>
              <a:gd name="connsiteY92" fmla="*/ 1243818 h 3510116"/>
              <a:gd name="connsiteX93" fmla="*/ 193602 w 3510117"/>
              <a:gd name="connsiteY93" fmla="*/ 936773 h 3510116"/>
              <a:gd name="connsiteX94" fmla="*/ 403843 w 3510117"/>
              <a:gd name="connsiteY94" fmla="*/ 982289 h 3510116"/>
              <a:gd name="connsiteX95" fmla="*/ 455608 w 3510117"/>
              <a:gd name="connsiteY95" fmla="*/ 999144 h 3510116"/>
              <a:gd name="connsiteX96" fmla="*/ 536517 w 3510117"/>
              <a:gd name="connsiteY96" fmla="*/ 873440 h 3510116"/>
              <a:gd name="connsiteX97" fmla="*/ 552516 w 3510117"/>
              <a:gd name="connsiteY97" fmla="*/ 854459 h 3510116"/>
              <a:gd name="connsiteX98" fmla="*/ 516167 w 3510117"/>
              <a:gd name="connsiteY98" fmla="*/ 812661 h 3510116"/>
              <a:gd name="connsiteX99" fmla="*/ 392199 w 3510117"/>
              <a:gd name="connsiteY99" fmla="*/ 636864 h 3510116"/>
              <a:gd name="connsiteX100" fmla="*/ 625839 w 3510117"/>
              <a:gd name="connsiteY100" fmla="*/ 401321 h 3510116"/>
              <a:gd name="connsiteX101" fmla="*/ 802636 w 3510117"/>
              <a:gd name="connsiteY101" fmla="*/ 523858 h 3510116"/>
              <a:gd name="connsiteX102" fmla="*/ 843547 w 3510117"/>
              <a:gd name="connsiteY102" fmla="*/ 558856 h 3510116"/>
              <a:gd name="connsiteX103" fmla="*/ 844422 w 3510117"/>
              <a:gd name="connsiteY103" fmla="*/ 558083 h 3510116"/>
              <a:gd name="connsiteX104" fmla="*/ 982018 w 3510117"/>
              <a:gd name="connsiteY104" fmla="*/ 464764 h 3510116"/>
              <a:gd name="connsiteX105" fmla="*/ 1001359 w 3510117"/>
              <a:gd name="connsiteY105" fmla="*/ 454571 h 3510116"/>
              <a:gd name="connsiteX106" fmla="*/ 984522 w 3510117"/>
              <a:gd name="connsiteY106" fmla="*/ 402571 h 3510116"/>
              <a:gd name="connsiteX107" fmla="*/ 939354 w 3510117"/>
              <a:gd name="connsiteY107" fmla="*/ 192255 h 3510116"/>
              <a:gd name="connsiteX108" fmla="*/ 1246607 w 3510117"/>
              <a:gd name="connsiteY108" fmla="*/ 67100 h 3510116"/>
              <a:gd name="connsiteX109" fmla="*/ 1361250 w 3510117"/>
              <a:gd name="connsiteY109" fmla="*/ 249116 h 3510116"/>
              <a:gd name="connsiteX110" fmla="*/ 1386072 w 3510117"/>
              <a:gd name="connsiteY110" fmla="*/ 299155 h 3510116"/>
              <a:gd name="connsiteX111" fmla="*/ 1451967 w 3510117"/>
              <a:gd name="connsiteY111" fmla="*/ 281694 h 3510116"/>
              <a:gd name="connsiteX112" fmla="*/ 1547588 w 3510117"/>
              <a:gd name="connsiteY112" fmla="*/ 267101 h 3510116"/>
              <a:gd name="connsiteX113" fmla="*/ 1551669 w 3510117"/>
              <a:gd name="connsiteY113" fmla="*/ 211815 h 3510116"/>
              <a:gd name="connsiteX114" fmla="*/ 1589177 w 3510117"/>
              <a:gd name="connsiteY114" fmla="*/ 0 h 3510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510117" h="3510116">
                <a:moveTo>
                  <a:pt x="1589177" y="0"/>
                </a:moveTo>
                <a:lnTo>
                  <a:pt x="1920942" y="0"/>
                </a:lnTo>
                <a:cubicBezTo>
                  <a:pt x="1934523" y="0"/>
                  <a:pt x="1947300" y="76730"/>
                  <a:pt x="1958451" y="211815"/>
                </a:cubicBezTo>
                <a:lnTo>
                  <a:pt x="1962532" y="267101"/>
                </a:lnTo>
                <a:lnTo>
                  <a:pt x="2058151" y="281694"/>
                </a:lnTo>
                <a:lnTo>
                  <a:pt x="2097143" y="291238"/>
                </a:lnTo>
                <a:lnTo>
                  <a:pt x="2120440" y="241965"/>
                </a:lnTo>
                <a:cubicBezTo>
                  <a:pt x="2179439" y="119934"/>
                  <a:pt x="2218963" y="52937"/>
                  <a:pt x="2231635" y="57823"/>
                </a:cubicBezTo>
                <a:lnTo>
                  <a:pt x="2541189" y="177170"/>
                </a:lnTo>
                <a:cubicBezTo>
                  <a:pt x="2553861" y="182055"/>
                  <a:pt x="2538181" y="258245"/>
                  <a:pt x="2499990" y="388298"/>
                </a:cubicBezTo>
                <a:lnTo>
                  <a:pt x="2484343" y="439920"/>
                </a:lnTo>
                <a:lnTo>
                  <a:pt x="2560809" y="489742"/>
                </a:lnTo>
                <a:lnTo>
                  <a:pt x="2601407" y="448668"/>
                </a:lnTo>
                <a:cubicBezTo>
                  <a:pt x="2697526" y="353098"/>
                  <a:pt x="2757026" y="302994"/>
                  <a:pt x="2767362" y="311804"/>
                </a:cubicBezTo>
                <a:lnTo>
                  <a:pt x="3019843" y="527027"/>
                </a:lnTo>
                <a:cubicBezTo>
                  <a:pt x="3030178" y="535837"/>
                  <a:pt x="2990126" y="602520"/>
                  <a:pt x="2910979" y="712557"/>
                </a:cubicBezTo>
                <a:lnTo>
                  <a:pt x="2877043" y="758884"/>
                </a:lnTo>
                <a:lnTo>
                  <a:pt x="2973601" y="873440"/>
                </a:lnTo>
                <a:lnTo>
                  <a:pt x="3017535" y="941696"/>
                </a:lnTo>
                <a:lnTo>
                  <a:pt x="3069943" y="921968"/>
                </a:lnTo>
                <a:cubicBezTo>
                  <a:pt x="3197207" y="875317"/>
                  <a:pt x="3272203" y="854667"/>
                  <a:pt x="3277910" y="866990"/>
                </a:cubicBezTo>
                <a:lnTo>
                  <a:pt x="3417331" y="1168038"/>
                </a:lnTo>
                <a:cubicBezTo>
                  <a:pt x="3423038" y="1180361"/>
                  <a:pt x="3358782" y="1224201"/>
                  <a:pt x="3240890" y="1291087"/>
                </a:cubicBezTo>
                <a:lnTo>
                  <a:pt x="3193933" y="1317192"/>
                </a:lnTo>
                <a:lnTo>
                  <a:pt x="3195757" y="1322218"/>
                </a:lnTo>
                <a:cubicBezTo>
                  <a:pt x="3212052" y="1376530"/>
                  <a:pt x="3225359" y="1432134"/>
                  <a:pt x="3235488" y="1488840"/>
                </a:cubicBezTo>
                <a:lnTo>
                  <a:pt x="3243327" y="1547609"/>
                </a:lnTo>
                <a:lnTo>
                  <a:pt x="3298301" y="1551667"/>
                </a:lnTo>
                <a:cubicBezTo>
                  <a:pt x="3433387" y="1562817"/>
                  <a:pt x="3510117" y="1575595"/>
                  <a:pt x="3510117" y="1589176"/>
                </a:cubicBezTo>
                <a:lnTo>
                  <a:pt x="3510117" y="1920941"/>
                </a:lnTo>
                <a:cubicBezTo>
                  <a:pt x="3510117" y="1934521"/>
                  <a:pt x="3433387" y="1947299"/>
                  <a:pt x="3298301" y="1958449"/>
                </a:cubicBezTo>
                <a:lnTo>
                  <a:pt x="3243327" y="1962507"/>
                </a:lnTo>
                <a:lnTo>
                  <a:pt x="3235488" y="2021277"/>
                </a:lnTo>
                <a:lnTo>
                  <a:pt x="3210402" y="2126483"/>
                </a:lnTo>
                <a:lnTo>
                  <a:pt x="3260353" y="2151365"/>
                </a:lnTo>
                <a:cubicBezTo>
                  <a:pt x="3381150" y="2212851"/>
                  <a:pt x="3447323" y="2253740"/>
                  <a:pt x="3442179" y="2266309"/>
                </a:cubicBezTo>
                <a:lnTo>
                  <a:pt x="3316515" y="2573354"/>
                </a:lnTo>
                <a:cubicBezTo>
                  <a:pt x="3311371" y="2585923"/>
                  <a:pt x="3235519" y="2568685"/>
                  <a:pt x="3106275" y="2527838"/>
                </a:cubicBezTo>
                <a:lnTo>
                  <a:pt x="3054505" y="2510981"/>
                </a:lnTo>
                <a:lnTo>
                  <a:pt x="2973601" y="2636677"/>
                </a:lnTo>
                <a:lnTo>
                  <a:pt x="2957602" y="2655659"/>
                </a:lnTo>
                <a:lnTo>
                  <a:pt x="2993950" y="2697457"/>
                </a:lnTo>
                <a:cubicBezTo>
                  <a:pt x="3082005" y="2800505"/>
                  <a:pt x="3127482" y="2863612"/>
                  <a:pt x="3117918" y="2873254"/>
                </a:cubicBezTo>
                <a:lnTo>
                  <a:pt x="2884279" y="3108798"/>
                </a:lnTo>
                <a:cubicBezTo>
                  <a:pt x="2874715" y="3118439"/>
                  <a:pt x="2811241" y="3073476"/>
                  <a:pt x="2707481" y="2986261"/>
                </a:cubicBezTo>
                <a:lnTo>
                  <a:pt x="2666569" y="2951262"/>
                </a:lnTo>
                <a:lnTo>
                  <a:pt x="2665696" y="2952034"/>
                </a:lnTo>
                <a:cubicBezTo>
                  <a:pt x="2621673" y="2985577"/>
                  <a:pt x="2575745" y="3016747"/>
                  <a:pt x="2528101" y="3045353"/>
                </a:cubicBezTo>
                <a:lnTo>
                  <a:pt x="2508755" y="3055548"/>
                </a:lnTo>
                <a:lnTo>
                  <a:pt x="2525596" y="3107558"/>
                </a:lnTo>
                <a:cubicBezTo>
                  <a:pt x="2566229" y="3236869"/>
                  <a:pt x="2583340" y="3312750"/>
                  <a:pt x="2570763" y="3317873"/>
                </a:cubicBezTo>
                <a:lnTo>
                  <a:pt x="2263511" y="3443028"/>
                </a:lnTo>
                <a:cubicBezTo>
                  <a:pt x="2250934" y="3448151"/>
                  <a:pt x="2210154" y="3381911"/>
                  <a:pt x="2148868" y="3261013"/>
                </a:cubicBezTo>
                <a:lnTo>
                  <a:pt x="2124040" y="3210963"/>
                </a:lnTo>
                <a:lnTo>
                  <a:pt x="2058151" y="3228422"/>
                </a:lnTo>
                <a:lnTo>
                  <a:pt x="1962532" y="3243015"/>
                </a:lnTo>
                <a:lnTo>
                  <a:pt x="1958451" y="3298301"/>
                </a:lnTo>
                <a:cubicBezTo>
                  <a:pt x="1947300" y="3433386"/>
                  <a:pt x="1934523" y="3510116"/>
                  <a:pt x="1920942" y="3510116"/>
                </a:cubicBezTo>
                <a:lnTo>
                  <a:pt x="1589177" y="3510116"/>
                </a:lnTo>
                <a:cubicBezTo>
                  <a:pt x="1575597" y="3510116"/>
                  <a:pt x="1562819" y="3433386"/>
                  <a:pt x="1551669" y="3298301"/>
                </a:cubicBezTo>
                <a:lnTo>
                  <a:pt x="1547588" y="3243015"/>
                </a:lnTo>
                <a:lnTo>
                  <a:pt x="1451967" y="3228422"/>
                </a:lnTo>
                <a:lnTo>
                  <a:pt x="1412978" y="3218879"/>
                </a:lnTo>
                <a:lnTo>
                  <a:pt x="1389678" y="3268159"/>
                </a:lnTo>
                <a:cubicBezTo>
                  <a:pt x="1330679" y="3390190"/>
                  <a:pt x="1291154" y="3457187"/>
                  <a:pt x="1278483" y="3452301"/>
                </a:cubicBezTo>
                <a:lnTo>
                  <a:pt x="968928" y="3332955"/>
                </a:lnTo>
                <a:cubicBezTo>
                  <a:pt x="956257" y="3328069"/>
                  <a:pt x="971937" y="3251879"/>
                  <a:pt x="1010128" y="3121826"/>
                </a:cubicBezTo>
                <a:lnTo>
                  <a:pt x="1025776" y="3070198"/>
                </a:lnTo>
                <a:lnTo>
                  <a:pt x="949312" y="3020376"/>
                </a:lnTo>
                <a:lnTo>
                  <a:pt x="908710" y="3061452"/>
                </a:lnTo>
                <a:cubicBezTo>
                  <a:pt x="812592" y="3157023"/>
                  <a:pt x="753091" y="3207127"/>
                  <a:pt x="742756" y="3198317"/>
                </a:cubicBezTo>
                <a:lnTo>
                  <a:pt x="490274" y="2983094"/>
                </a:lnTo>
                <a:cubicBezTo>
                  <a:pt x="479939" y="2974284"/>
                  <a:pt x="519991" y="2907601"/>
                  <a:pt x="599138" y="2797564"/>
                </a:cubicBezTo>
                <a:lnTo>
                  <a:pt x="633076" y="2751234"/>
                </a:lnTo>
                <a:lnTo>
                  <a:pt x="536517" y="2636677"/>
                </a:lnTo>
                <a:lnTo>
                  <a:pt x="492587" y="2568424"/>
                </a:lnTo>
                <a:lnTo>
                  <a:pt x="440174" y="2588155"/>
                </a:lnTo>
                <a:cubicBezTo>
                  <a:pt x="312910" y="2634805"/>
                  <a:pt x="237914" y="2655455"/>
                  <a:pt x="232207" y="2643132"/>
                </a:cubicBezTo>
                <a:lnTo>
                  <a:pt x="92786" y="2342085"/>
                </a:lnTo>
                <a:cubicBezTo>
                  <a:pt x="87079" y="2329761"/>
                  <a:pt x="151335" y="2285922"/>
                  <a:pt x="269228" y="2219035"/>
                </a:cubicBezTo>
                <a:lnTo>
                  <a:pt x="316187" y="2192929"/>
                </a:lnTo>
                <a:lnTo>
                  <a:pt x="314361" y="2187899"/>
                </a:lnTo>
                <a:cubicBezTo>
                  <a:pt x="298067" y="2133586"/>
                  <a:pt x="284760" y="2077982"/>
                  <a:pt x="274631" y="2021277"/>
                </a:cubicBezTo>
                <a:lnTo>
                  <a:pt x="266792" y="1962507"/>
                </a:lnTo>
                <a:lnTo>
                  <a:pt x="211816" y="1958449"/>
                </a:lnTo>
                <a:cubicBezTo>
                  <a:pt x="76730" y="1947299"/>
                  <a:pt x="0" y="1934521"/>
                  <a:pt x="0" y="1920941"/>
                </a:cubicBezTo>
                <a:lnTo>
                  <a:pt x="0" y="1589176"/>
                </a:lnTo>
                <a:cubicBezTo>
                  <a:pt x="0" y="1575595"/>
                  <a:pt x="76730" y="1562817"/>
                  <a:pt x="211816" y="1551667"/>
                </a:cubicBezTo>
                <a:lnTo>
                  <a:pt x="266792" y="1547609"/>
                </a:lnTo>
                <a:lnTo>
                  <a:pt x="274631" y="1488840"/>
                </a:lnTo>
                <a:lnTo>
                  <a:pt x="299715" y="1383643"/>
                </a:lnTo>
                <a:lnTo>
                  <a:pt x="249764" y="1358762"/>
                </a:lnTo>
                <a:cubicBezTo>
                  <a:pt x="128967" y="1297275"/>
                  <a:pt x="62794" y="1256386"/>
                  <a:pt x="67938" y="1243818"/>
                </a:cubicBezTo>
                <a:lnTo>
                  <a:pt x="193602" y="936773"/>
                </a:lnTo>
                <a:cubicBezTo>
                  <a:pt x="198746" y="924204"/>
                  <a:pt x="274599" y="941441"/>
                  <a:pt x="403843" y="982289"/>
                </a:cubicBezTo>
                <a:lnTo>
                  <a:pt x="455608" y="999144"/>
                </a:lnTo>
                <a:lnTo>
                  <a:pt x="536517" y="873440"/>
                </a:lnTo>
                <a:lnTo>
                  <a:pt x="552516" y="854459"/>
                </a:lnTo>
                <a:lnTo>
                  <a:pt x="516167" y="812661"/>
                </a:lnTo>
                <a:cubicBezTo>
                  <a:pt x="428113" y="709613"/>
                  <a:pt x="382636" y="646506"/>
                  <a:pt x="392199" y="636864"/>
                </a:cubicBezTo>
                <a:lnTo>
                  <a:pt x="625839" y="401321"/>
                </a:lnTo>
                <a:cubicBezTo>
                  <a:pt x="635403" y="391679"/>
                  <a:pt x="698877" y="436643"/>
                  <a:pt x="802636" y="523858"/>
                </a:cubicBezTo>
                <a:lnTo>
                  <a:pt x="843547" y="558856"/>
                </a:lnTo>
                <a:lnTo>
                  <a:pt x="844422" y="558083"/>
                </a:lnTo>
                <a:cubicBezTo>
                  <a:pt x="888445" y="524539"/>
                  <a:pt x="934374" y="493369"/>
                  <a:pt x="982018" y="464764"/>
                </a:cubicBezTo>
                <a:lnTo>
                  <a:pt x="1001359" y="454571"/>
                </a:lnTo>
                <a:lnTo>
                  <a:pt x="984522" y="402571"/>
                </a:lnTo>
                <a:cubicBezTo>
                  <a:pt x="943889" y="273259"/>
                  <a:pt x="926777" y="197378"/>
                  <a:pt x="939354" y="192255"/>
                </a:cubicBezTo>
                <a:lnTo>
                  <a:pt x="1246607" y="67100"/>
                </a:lnTo>
                <a:cubicBezTo>
                  <a:pt x="1259184" y="61977"/>
                  <a:pt x="1299963" y="128217"/>
                  <a:pt x="1361250" y="249116"/>
                </a:cubicBezTo>
                <a:lnTo>
                  <a:pt x="1386072" y="299155"/>
                </a:lnTo>
                <a:lnTo>
                  <a:pt x="1451967" y="281694"/>
                </a:lnTo>
                <a:lnTo>
                  <a:pt x="1547588" y="267101"/>
                </a:lnTo>
                <a:lnTo>
                  <a:pt x="1551669" y="211815"/>
                </a:lnTo>
                <a:cubicBezTo>
                  <a:pt x="1562819" y="76730"/>
                  <a:pt x="1575597" y="0"/>
                  <a:pt x="1589177" y="0"/>
                </a:cubicBezTo>
                <a:close/>
              </a:path>
            </a:pathLst>
          </a:custGeom>
          <a:solidFill>
            <a:srgbClr val="C00000"/>
          </a:solidFill>
          <a:effectLst>
            <a:outerShdw blurRad="228600" dist="1143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1" anchor="ctr">
            <a:noAutofit/>
          </a:bodyPr>
          <a:lstStyle/>
          <a:p>
            <a:pPr algn="ctr"/>
            <a:endParaRPr lang="ar-EG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3E6523A-0371-4AF3-BFF9-AFD6AEF9B01C}"/>
              </a:ext>
            </a:extLst>
          </p:cNvPr>
          <p:cNvGrpSpPr/>
          <p:nvPr/>
        </p:nvGrpSpPr>
        <p:grpSpPr>
          <a:xfrm>
            <a:off x="7690563" y="84795"/>
            <a:ext cx="3351757" cy="752166"/>
            <a:chOff x="7690563" y="84795"/>
            <a:chExt cx="3351757" cy="75216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62BE76-6712-4635-9CE5-54E35707F06B}"/>
                </a:ext>
              </a:extLst>
            </p:cNvPr>
            <p:cNvGrpSpPr/>
            <p:nvPr/>
          </p:nvGrpSpPr>
          <p:grpSpPr>
            <a:xfrm>
              <a:off x="7690563" y="84795"/>
              <a:ext cx="3351757" cy="752166"/>
              <a:chOff x="5383161" y="1342102"/>
              <a:chExt cx="3746090" cy="840658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E5B23980-7538-4ECC-983F-F19F735BD12D}"/>
                  </a:ext>
                </a:extLst>
              </p:cNvPr>
              <p:cNvSpPr/>
              <p:nvPr/>
            </p:nvSpPr>
            <p:spPr>
              <a:xfrm>
                <a:off x="5383161" y="1342102"/>
                <a:ext cx="3746090" cy="840658"/>
              </a:xfrm>
              <a:custGeom>
                <a:avLst/>
                <a:gdLst>
                  <a:gd name="connsiteX0" fmla="*/ 0 w 3746090"/>
                  <a:gd name="connsiteY0" fmla="*/ 420328 h 840658"/>
                  <a:gd name="connsiteX1" fmla="*/ 0 w 3746090"/>
                  <a:gd name="connsiteY1" fmla="*/ 420329 h 840658"/>
                  <a:gd name="connsiteX2" fmla="*/ 0 w 3746090"/>
                  <a:gd name="connsiteY2" fmla="*/ 420329 h 840658"/>
                  <a:gd name="connsiteX3" fmla="*/ 3252020 w 3746090"/>
                  <a:gd name="connsiteY3" fmla="*/ 44246 h 840658"/>
                  <a:gd name="connsiteX4" fmla="*/ 2875936 w 3746090"/>
                  <a:gd name="connsiteY4" fmla="*/ 420330 h 840658"/>
                  <a:gd name="connsiteX5" fmla="*/ 3252020 w 3746090"/>
                  <a:gd name="connsiteY5" fmla="*/ 796414 h 840658"/>
                  <a:gd name="connsiteX6" fmla="*/ 3628104 w 3746090"/>
                  <a:gd name="connsiteY6" fmla="*/ 420330 h 840658"/>
                  <a:gd name="connsiteX7" fmla="*/ 3252020 w 3746090"/>
                  <a:gd name="connsiteY7" fmla="*/ 44246 h 840658"/>
                  <a:gd name="connsiteX8" fmla="*/ 420329 w 3746090"/>
                  <a:gd name="connsiteY8" fmla="*/ 0 h 840658"/>
                  <a:gd name="connsiteX9" fmla="*/ 3325761 w 3746090"/>
                  <a:gd name="connsiteY9" fmla="*/ 0 h 840658"/>
                  <a:gd name="connsiteX10" fmla="*/ 3746090 w 3746090"/>
                  <a:gd name="connsiteY10" fmla="*/ 420329 h 840658"/>
                  <a:gd name="connsiteX11" fmla="*/ 3746089 w 3746090"/>
                  <a:gd name="connsiteY11" fmla="*/ 420329 h 840658"/>
                  <a:gd name="connsiteX12" fmla="*/ 3325760 w 3746090"/>
                  <a:gd name="connsiteY12" fmla="*/ 840658 h 840658"/>
                  <a:gd name="connsiteX13" fmla="*/ 420329 w 3746090"/>
                  <a:gd name="connsiteY13" fmla="*/ 840657 h 840658"/>
                  <a:gd name="connsiteX14" fmla="*/ 8540 w 3746090"/>
                  <a:gd name="connsiteY14" fmla="*/ 505039 h 840658"/>
                  <a:gd name="connsiteX15" fmla="*/ 0 w 3746090"/>
                  <a:gd name="connsiteY15" fmla="*/ 420329 h 840658"/>
                  <a:gd name="connsiteX16" fmla="*/ 8540 w 3746090"/>
                  <a:gd name="connsiteY16" fmla="*/ 335618 h 840658"/>
                  <a:gd name="connsiteX17" fmla="*/ 420329 w 3746090"/>
                  <a:gd name="connsiteY17" fmla="*/ 0 h 84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6090" h="840658">
                    <a:moveTo>
                      <a:pt x="0" y="420328"/>
                    </a:moveTo>
                    <a:lnTo>
                      <a:pt x="0" y="420329"/>
                    </a:lnTo>
                    <a:lnTo>
                      <a:pt x="0" y="420329"/>
                    </a:lnTo>
                    <a:close/>
                    <a:moveTo>
                      <a:pt x="3252020" y="44246"/>
                    </a:moveTo>
                    <a:cubicBezTo>
                      <a:pt x="3044315" y="44246"/>
                      <a:pt x="2875936" y="212625"/>
                      <a:pt x="2875936" y="420330"/>
                    </a:cubicBezTo>
                    <a:cubicBezTo>
                      <a:pt x="2875936" y="628035"/>
                      <a:pt x="3044315" y="796414"/>
                      <a:pt x="3252020" y="796414"/>
                    </a:cubicBezTo>
                    <a:cubicBezTo>
                      <a:pt x="3459725" y="796414"/>
                      <a:pt x="3628104" y="628035"/>
                      <a:pt x="3628104" y="420330"/>
                    </a:cubicBezTo>
                    <a:cubicBezTo>
                      <a:pt x="3628104" y="212625"/>
                      <a:pt x="3459725" y="44246"/>
                      <a:pt x="3252020" y="44246"/>
                    </a:cubicBezTo>
                    <a:close/>
                    <a:moveTo>
                      <a:pt x="420329" y="0"/>
                    </a:moveTo>
                    <a:lnTo>
                      <a:pt x="3325761" y="0"/>
                    </a:lnTo>
                    <a:cubicBezTo>
                      <a:pt x="3557902" y="0"/>
                      <a:pt x="3746090" y="188188"/>
                      <a:pt x="3746090" y="420329"/>
                    </a:cubicBezTo>
                    <a:lnTo>
                      <a:pt x="3746089" y="420329"/>
                    </a:lnTo>
                    <a:cubicBezTo>
                      <a:pt x="3746089" y="652470"/>
                      <a:pt x="3557901" y="840658"/>
                      <a:pt x="3325760" y="840658"/>
                    </a:cubicBezTo>
                    <a:lnTo>
                      <a:pt x="420329" y="840657"/>
                    </a:lnTo>
                    <a:cubicBezTo>
                      <a:pt x="217206" y="840657"/>
                      <a:pt x="47734" y="696576"/>
                      <a:pt x="8540" y="505039"/>
                    </a:cubicBezTo>
                    <a:lnTo>
                      <a:pt x="0" y="420329"/>
                    </a:lnTo>
                    <a:lnTo>
                      <a:pt x="8540" y="335618"/>
                    </a:lnTo>
                    <a:cubicBezTo>
                      <a:pt x="47734" y="144082"/>
                      <a:pt x="217206" y="0"/>
                      <a:pt x="42032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C000"/>
                  </a:gs>
                  <a:gs pos="100000">
                    <a:schemeClr val="accent4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1" anchor="ctr">
                <a:noAutofit/>
              </a:bodyPr>
              <a:lstStyle/>
              <a:p>
                <a:pPr algn="ctr"/>
                <a:endParaRPr lang="ar-EG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CF73B17-347B-4EB3-A3E2-807A41445027}"/>
                  </a:ext>
                </a:extLst>
              </p:cNvPr>
              <p:cNvSpPr/>
              <p:nvPr/>
            </p:nvSpPr>
            <p:spPr>
              <a:xfrm>
                <a:off x="5471653" y="1374054"/>
                <a:ext cx="752168" cy="7521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65290-20C8-48A0-BB6A-F39E3D41828F}"/>
                  </a:ext>
                </a:extLst>
              </p:cNvPr>
              <p:cNvSpPr txBox="1"/>
              <p:nvPr/>
            </p:nvSpPr>
            <p:spPr>
              <a:xfrm>
                <a:off x="5609305" y="1365417"/>
                <a:ext cx="417871" cy="769441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square" rtlCol="1">
                <a:spAutoFit/>
              </a:bodyPr>
              <a:lstStyle/>
              <a:p>
                <a:r>
                  <a:rPr lang="en-US" sz="440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1</a:t>
                </a:r>
                <a:endParaRPr lang="ar-EG" sz="4400" dirty="0">
                  <a:solidFill>
                    <a:schemeClr val="bg1">
                      <a:lumMod val="6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44" name="Graphic 43" descr="Head with gears">
              <a:extLst>
                <a:ext uri="{FF2B5EF4-FFF2-40B4-BE49-F238E27FC236}">
                  <a16:creationId xmlns:a16="http://schemas.microsoft.com/office/drawing/2014/main" id="{B4319199-6570-45F7-8741-7A2AE231D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282250" y="121025"/>
              <a:ext cx="700892" cy="700892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94D9877-1F29-403B-A020-14C6F175B83F}"/>
              </a:ext>
            </a:extLst>
          </p:cNvPr>
          <p:cNvGrpSpPr/>
          <p:nvPr/>
        </p:nvGrpSpPr>
        <p:grpSpPr>
          <a:xfrm>
            <a:off x="7866655" y="1514871"/>
            <a:ext cx="4120558" cy="806762"/>
            <a:chOff x="7866655" y="1514871"/>
            <a:chExt cx="3351757" cy="8067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2E236CC-8ACC-4B02-BCF1-8DE4B3B9E9D6}"/>
                </a:ext>
              </a:extLst>
            </p:cNvPr>
            <p:cNvGrpSpPr/>
            <p:nvPr/>
          </p:nvGrpSpPr>
          <p:grpSpPr>
            <a:xfrm>
              <a:off x="7866655" y="1531332"/>
              <a:ext cx="3351757" cy="790301"/>
              <a:chOff x="5383161" y="1342102"/>
              <a:chExt cx="3746090" cy="883280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0E69AB0-669F-4AC9-9B30-DC4F24EAEA16}"/>
                  </a:ext>
                </a:extLst>
              </p:cNvPr>
              <p:cNvSpPr/>
              <p:nvPr/>
            </p:nvSpPr>
            <p:spPr>
              <a:xfrm>
                <a:off x="5383161" y="1342102"/>
                <a:ext cx="3746090" cy="840658"/>
              </a:xfrm>
              <a:custGeom>
                <a:avLst/>
                <a:gdLst>
                  <a:gd name="connsiteX0" fmla="*/ 0 w 3746090"/>
                  <a:gd name="connsiteY0" fmla="*/ 420328 h 840658"/>
                  <a:gd name="connsiteX1" fmla="*/ 0 w 3746090"/>
                  <a:gd name="connsiteY1" fmla="*/ 420329 h 840658"/>
                  <a:gd name="connsiteX2" fmla="*/ 0 w 3746090"/>
                  <a:gd name="connsiteY2" fmla="*/ 420329 h 840658"/>
                  <a:gd name="connsiteX3" fmla="*/ 3252020 w 3746090"/>
                  <a:gd name="connsiteY3" fmla="*/ 44246 h 840658"/>
                  <a:gd name="connsiteX4" fmla="*/ 2875936 w 3746090"/>
                  <a:gd name="connsiteY4" fmla="*/ 420330 h 840658"/>
                  <a:gd name="connsiteX5" fmla="*/ 3252020 w 3746090"/>
                  <a:gd name="connsiteY5" fmla="*/ 796414 h 840658"/>
                  <a:gd name="connsiteX6" fmla="*/ 3628104 w 3746090"/>
                  <a:gd name="connsiteY6" fmla="*/ 420330 h 840658"/>
                  <a:gd name="connsiteX7" fmla="*/ 3252020 w 3746090"/>
                  <a:gd name="connsiteY7" fmla="*/ 44246 h 840658"/>
                  <a:gd name="connsiteX8" fmla="*/ 420329 w 3746090"/>
                  <a:gd name="connsiteY8" fmla="*/ 0 h 840658"/>
                  <a:gd name="connsiteX9" fmla="*/ 3325761 w 3746090"/>
                  <a:gd name="connsiteY9" fmla="*/ 0 h 840658"/>
                  <a:gd name="connsiteX10" fmla="*/ 3746090 w 3746090"/>
                  <a:gd name="connsiteY10" fmla="*/ 420329 h 840658"/>
                  <a:gd name="connsiteX11" fmla="*/ 3746089 w 3746090"/>
                  <a:gd name="connsiteY11" fmla="*/ 420329 h 840658"/>
                  <a:gd name="connsiteX12" fmla="*/ 3325760 w 3746090"/>
                  <a:gd name="connsiteY12" fmla="*/ 840658 h 840658"/>
                  <a:gd name="connsiteX13" fmla="*/ 420329 w 3746090"/>
                  <a:gd name="connsiteY13" fmla="*/ 840657 h 840658"/>
                  <a:gd name="connsiteX14" fmla="*/ 8540 w 3746090"/>
                  <a:gd name="connsiteY14" fmla="*/ 505039 h 840658"/>
                  <a:gd name="connsiteX15" fmla="*/ 0 w 3746090"/>
                  <a:gd name="connsiteY15" fmla="*/ 420329 h 840658"/>
                  <a:gd name="connsiteX16" fmla="*/ 8540 w 3746090"/>
                  <a:gd name="connsiteY16" fmla="*/ 335618 h 840658"/>
                  <a:gd name="connsiteX17" fmla="*/ 420329 w 3746090"/>
                  <a:gd name="connsiteY17" fmla="*/ 0 h 84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6090" h="840658">
                    <a:moveTo>
                      <a:pt x="0" y="420328"/>
                    </a:moveTo>
                    <a:lnTo>
                      <a:pt x="0" y="420329"/>
                    </a:lnTo>
                    <a:lnTo>
                      <a:pt x="0" y="420329"/>
                    </a:lnTo>
                    <a:close/>
                    <a:moveTo>
                      <a:pt x="3252020" y="44246"/>
                    </a:moveTo>
                    <a:cubicBezTo>
                      <a:pt x="3044315" y="44246"/>
                      <a:pt x="2875936" y="212625"/>
                      <a:pt x="2875936" y="420330"/>
                    </a:cubicBezTo>
                    <a:cubicBezTo>
                      <a:pt x="2875936" y="628035"/>
                      <a:pt x="3044315" y="796414"/>
                      <a:pt x="3252020" y="796414"/>
                    </a:cubicBezTo>
                    <a:cubicBezTo>
                      <a:pt x="3459725" y="796414"/>
                      <a:pt x="3628104" y="628035"/>
                      <a:pt x="3628104" y="420330"/>
                    </a:cubicBezTo>
                    <a:cubicBezTo>
                      <a:pt x="3628104" y="212625"/>
                      <a:pt x="3459725" y="44246"/>
                      <a:pt x="3252020" y="44246"/>
                    </a:cubicBezTo>
                    <a:close/>
                    <a:moveTo>
                      <a:pt x="420329" y="0"/>
                    </a:moveTo>
                    <a:lnTo>
                      <a:pt x="3325761" y="0"/>
                    </a:lnTo>
                    <a:cubicBezTo>
                      <a:pt x="3557902" y="0"/>
                      <a:pt x="3746090" y="188188"/>
                      <a:pt x="3746090" y="420329"/>
                    </a:cubicBezTo>
                    <a:lnTo>
                      <a:pt x="3746089" y="420329"/>
                    </a:lnTo>
                    <a:cubicBezTo>
                      <a:pt x="3746089" y="652470"/>
                      <a:pt x="3557901" y="840658"/>
                      <a:pt x="3325760" y="840658"/>
                    </a:cubicBezTo>
                    <a:lnTo>
                      <a:pt x="420329" y="840657"/>
                    </a:lnTo>
                    <a:cubicBezTo>
                      <a:pt x="217206" y="840657"/>
                      <a:pt x="47734" y="696576"/>
                      <a:pt x="8540" y="505039"/>
                    </a:cubicBezTo>
                    <a:lnTo>
                      <a:pt x="0" y="420329"/>
                    </a:lnTo>
                    <a:lnTo>
                      <a:pt x="8540" y="335618"/>
                    </a:lnTo>
                    <a:cubicBezTo>
                      <a:pt x="47734" y="144082"/>
                      <a:pt x="217206" y="0"/>
                      <a:pt x="42032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70C0"/>
                  </a:gs>
                  <a:gs pos="100000">
                    <a:schemeClr val="accent1">
                      <a:lumMod val="40000"/>
                      <a:lumOff val="60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1" anchor="ctr">
                <a:noAutofit/>
              </a:bodyPr>
              <a:lstStyle/>
              <a:p>
                <a:pPr algn="ctr"/>
                <a:endParaRPr lang="ar-EG" dirty="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6802223-0559-4B8A-99AB-2B23165AFA93}"/>
                  </a:ext>
                </a:extLst>
              </p:cNvPr>
              <p:cNvSpPr/>
              <p:nvPr/>
            </p:nvSpPr>
            <p:spPr>
              <a:xfrm>
                <a:off x="5471653" y="1374054"/>
                <a:ext cx="752168" cy="7521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B37613-5C8B-4809-8CAE-156592BBACCF}"/>
                  </a:ext>
                </a:extLst>
              </p:cNvPr>
              <p:cNvSpPr txBox="1"/>
              <p:nvPr/>
            </p:nvSpPr>
            <p:spPr>
              <a:xfrm>
                <a:off x="5609305" y="1365417"/>
                <a:ext cx="417871" cy="85996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square" rtlCol="1">
                <a:spAutoFit/>
              </a:bodyPr>
              <a:lstStyle/>
              <a:p>
                <a:r>
                  <a:rPr lang="en-US" sz="440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2</a:t>
                </a:r>
                <a:endParaRPr lang="ar-EG" sz="4400" dirty="0">
                  <a:solidFill>
                    <a:schemeClr val="bg1">
                      <a:lumMod val="6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48" name="Graphic 47" descr="Ice cream">
              <a:extLst>
                <a:ext uri="{FF2B5EF4-FFF2-40B4-BE49-F238E27FC236}">
                  <a16:creationId xmlns:a16="http://schemas.microsoft.com/office/drawing/2014/main" id="{98C5E0B2-4286-437E-87BE-BB4CC99B3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12924" y="1514871"/>
              <a:ext cx="786827" cy="786827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7ABB80-4BC1-4229-8B2F-1E44333FAD9E}"/>
              </a:ext>
            </a:extLst>
          </p:cNvPr>
          <p:cNvGrpSpPr/>
          <p:nvPr/>
        </p:nvGrpSpPr>
        <p:grpSpPr>
          <a:xfrm>
            <a:off x="4771052" y="5148556"/>
            <a:ext cx="3351757" cy="790301"/>
            <a:chOff x="4771052" y="5148556"/>
            <a:chExt cx="3351757" cy="7903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AB86482-D132-4256-9DBB-474A206E77D5}"/>
                </a:ext>
              </a:extLst>
            </p:cNvPr>
            <p:cNvGrpSpPr/>
            <p:nvPr/>
          </p:nvGrpSpPr>
          <p:grpSpPr>
            <a:xfrm>
              <a:off x="4771052" y="5148556"/>
              <a:ext cx="3351757" cy="790301"/>
              <a:chOff x="5383161" y="1342102"/>
              <a:chExt cx="3746090" cy="883280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70021218-5445-4C10-9635-84707A14060B}"/>
                  </a:ext>
                </a:extLst>
              </p:cNvPr>
              <p:cNvSpPr/>
              <p:nvPr/>
            </p:nvSpPr>
            <p:spPr>
              <a:xfrm>
                <a:off x="5383161" y="1342102"/>
                <a:ext cx="3746090" cy="840658"/>
              </a:xfrm>
              <a:custGeom>
                <a:avLst/>
                <a:gdLst>
                  <a:gd name="connsiteX0" fmla="*/ 0 w 3746090"/>
                  <a:gd name="connsiteY0" fmla="*/ 420328 h 840658"/>
                  <a:gd name="connsiteX1" fmla="*/ 0 w 3746090"/>
                  <a:gd name="connsiteY1" fmla="*/ 420329 h 840658"/>
                  <a:gd name="connsiteX2" fmla="*/ 0 w 3746090"/>
                  <a:gd name="connsiteY2" fmla="*/ 420329 h 840658"/>
                  <a:gd name="connsiteX3" fmla="*/ 3252020 w 3746090"/>
                  <a:gd name="connsiteY3" fmla="*/ 44246 h 840658"/>
                  <a:gd name="connsiteX4" fmla="*/ 2875936 w 3746090"/>
                  <a:gd name="connsiteY4" fmla="*/ 420330 h 840658"/>
                  <a:gd name="connsiteX5" fmla="*/ 3252020 w 3746090"/>
                  <a:gd name="connsiteY5" fmla="*/ 796414 h 840658"/>
                  <a:gd name="connsiteX6" fmla="*/ 3628104 w 3746090"/>
                  <a:gd name="connsiteY6" fmla="*/ 420330 h 840658"/>
                  <a:gd name="connsiteX7" fmla="*/ 3252020 w 3746090"/>
                  <a:gd name="connsiteY7" fmla="*/ 44246 h 840658"/>
                  <a:gd name="connsiteX8" fmla="*/ 420329 w 3746090"/>
                  <a:gd name="connsiteY8" fmla="*/ 0 h 840658"/>
                  <a:gd name="connsiteX9" fmla="*/ 3325761 w 3746090"/>
                  <a:gd name="connsiteY9" fmla="*/ 0 h 840658"/>
                  <a:gd name="connsiteX10" fmla="*/ 3746090 w 3746090"/>
                  <a:gd name="connsiteY10" fmla="*/ 420329 h 840658"/>
                  <a:gd name="connsiteX11" fmla="*/ 3746089 w 3746090"/>
                  <a:gd name="connsiteY11" fmla="*/ 420329 h 840658"/>
                  <a:gd name="connsiteX12" fmla="*/ 3325760 w 3746090"/>
                  <a:gd name="connsiteY12" fmla="*/ 840658 h 840658"/>
                  <a:gd name="connsiteX13" fmla="*/ 420329 w 3746090"/>
                  <a:gd name="connsiteY13" fmla="*/ 840657 h 840658"/>
                  <a:gd name="connsiteX14" fmla="*/ 8540 w 3746090"/>
                  <a:gd name="connsiteY14" fmla="*/ 505039 h 840658"/>
                  <a:gd name="connsiteX15" fmla="*/ 0 w 3746090"/>
                  <a:gd name="connsiteY15" fmla="*/ 420329 h 840658"/>
                  <a:gd name="connsiteX16" fmla="*/ 8540 w 3746090"/>
                  <a:gd name="connsiteY16" fmla="*/ 335618 h 840658"/>
                  <a:gd name="connsiteX17" fmla="*/ 420329 w 3746090"/>
                  <a:gd name="connsiteY17" fmla="*/ 0 h 84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6090" h="840658">
                    <a:moveTo>
                      <a:pt x="0" y="420328"/>
                    </a:moveTo>
                    <a:lnTo>
                      <a:pt x="0" y="420329"/>
                    </a:lnTo>
                    <a:lnTo>
                      <a:pt x="0" y="420329"/>
                    </a:lnTo>
                    <a:close/>
                    <a:moveTo>
                      <a:pt x="3252020" y="44246"/>
                    </a:moveTo>
                    <a:cubicBezTo>
                      <a:pt x="3044315" y="44246"/>
                      <a:pt x="2875936" y="212625"/>
                      <a:pt x="2875936" y="420330"/>
                    </a:cubicBezTo>
                    <a:cubicBezTo>
                      <a:pt x="2875936" y="628035"/>
                      <a:pt x="3044315" y="796414"/>
                      <a:pt x="3252020" y="796414"/>
                    </a:cubicBezTo>
                    <a:cubicBezTo>
                      <a:pt x="3459725" y="796414"/>
                      <a:pt x="3628104" y="628035"/>
                      <a:pt x="3628104" y="420330"/>
                    </a:cubicBezTo>
                    <a:cubicBezTo>
                      <a:pt x="3628104" y="212625"/>
                      <a:pt x="3459725" y="44246"/>
                      <a:pt x="3252020" y="44246"/>
                    </a:cubicBezTo>
                    <a:close/>
                    <a:moveTo>
                      <a:pt x="420329" y="0"/>
                    </a:moveTo>
                    <a:lnTo>
                      <a:pt x="3325761" y="0"/>
                    </a:lnTo>
                    <a:cubicBezTo>
                      <a:pt x="3557902" y="0"/>
                      <a:pt x="3746090" y="188188"/>
                      <a:pt x="3746090" y="420329"/>
                    </a:cubicBezTo>
                    <a:lnTo>
                      <a:pt x="3746089" y="420329"/>
                    </a:lnTo>
                    <a:cubicBezTo>
                      <a:pt x="3746089" y="652470"/>
                      <a:pt x="3557901" y="840658"/>
                      <a:pt x="3325760" y="840658"/>
                    </a:cubicBezTo>
                    <a:lnTo>
                      <a:pt x="420329" y="840657"/>
                    </a:lnTo>
                    <a:cubicBezTo>
                      <a:pt x="217206" y="840657"/>
                      <a:pt x="47734" y="696576"/>
                      <a:pt x="8540" y="505039"/>
                    </a:cubicBezTo>
                    <a:lnTo>
                      <a:pt x="0" y="420329"/>
                    </a:lnTo>
                    <a:lnTo>
                      <a:pt x="8540" y="335618"/>
                    </a:lnTo>
                    <a:cubicBezTo>
                      <a:pt x="47734" y="144082"/>
                      <a:pt x="217206" y="0"/>
                      <a:pt x="42032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75000"/>
                    </a:schemeClr>
                  </a:gs>
                  <a:gs pos="100000">
                    <a:schemeClr val="accent2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1" anchor="ctr">
                <a:noAutofit/>
              </a:bodyPr>
              <a:lstStyle/>
              <a:p>
                <a:pPr algn="ctr"/>
                <a:endParaRPr lang="ar-EG" dirty="0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E917318-8CC6-4EA5-8C8D-BA48D9701EFB}"/>
                  </a:ext>
                </a:extLst>
              </p:cNvPr>
              <p:cNvSpPr/>
              <p:nvPr/>
            </p:nvSpPr>
            <p:spPr>
              <a:xfrm>
                <a:off x="5471653" y="1374054"/>
                <a:ext cx="752168" cy="7521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420533E-E9B3-4BA6-9699-C561FDC0497D}"/>
                  </a:ext>
                </a:extLst>
              </p:cNvPr>
              <p:cNvSpPr txBox="1"/>
              <p:nvPr/>
            </p:nvSpPr>
            <p:spPr>
              <a:xfrm>
                <a:off x="5609305" y="1365417"/>
                <a:ext cx="417871" cy="85996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square" rtlCol="1">
                <a:spAutoFit/>
              </a:bodyPr>
              <a:lstStyle/>
              <a:p>
                <a:r>
                  <a:rPr lang="en-US" sz="440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5</a:t>
                </a:r>
                <a:endParaRPr lang="ar-EG" sz="4400" dirty="0">
                  <a:solidFill>
                    <a:schemeClr val="bg1">
                      <a:lumMod val="6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52" name="Graphic 51" descr="Chess pieces">
              <a:extLst>
                <a:ext uri="{FF2B5EF4-FFF2-40B4-BE49-F238E27FC236}">
                  <a16:creationId xmlns:a16="http://schemas.microsoft.com/office/drawing/2014/main" id="{B9B21F46-BED1-4EAE-A7A7-7DE92ABF8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31914" y="5156797"/>
              <a:ext cx="699240" cy="699240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9AA8541-B5A7-4BD9-A91F-FC8475CAFD30}"/>
              </a:ext>
            </a:extLst>
          </p:cNvPr>
          <p:cNvGrpSpPr/>
          <p:nvPr/>
        </p:nvGrpSpPr>
        <p:grpSpPr>
          <a:xfrm>
            <a:off x="7881807" y="2848959"/>
            <a:ext cx="4591181" cy="790301"/>
            <a:chOff x="7881807" y="2848959"/>
            <a:chExt cx="3351757" cy="7903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379C40-B3C6-42E7-82FD-AE41BF7DDCE8}"/>
                </a:ext>
              </a:extLst>
            </p:cNvPr>
            <p:cNvGrpSpPr/>
            <p:nvPr/>
          </p:nvGrpSpPr>
          <p:grpSpPr>
            <a:xfrm>
              <a:off x="7881807" y="2848959"/>
              <a:ext cx="3351757" cy="790301"/>
              <a:chOff x="5383161" y="1342102"/>
              <a:chExt cx="3746090" cy="88328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67FBFC1-F575-4F65-83E1-FC4C03BE329E}"/>
                  </a:ext>
                </a:extLst>
              </p:cNvPr>
              <p:cNvSpPr/>
              <p:nvPr/>
            </p:nvSpPr>
            <p:spPr>
              <a:xfrm>
                <a:off x="5383161" y="1342102"/>
                <a:ext cx="3746090" cy="840658"/>
              </a:xfrm>
              <a:custGeom>
                <a:avLst/>
                <a:gdLst>
                  <a:gd name="connsiteX0" fmla="*/ 0 w 3746090"/>
                  <a:gd name="connsiteY0" fmla="*/ 420328 h 840658"/>
                  <a:gd name="connsiteX1" fmla="*/ 0 w 3746090"/>
                  <a:gd name="connsiteY1" fmla="*/ 420329 h 840658"/>
                  <a:gd name="connsiteX2" fmla="*/ 0 w 3746090"/>
                  <a:gd name="connsiteY2" fmla="*/ 420329 h 840658"/>
                  <a:gd name="connsiteX3" fmla="*/ 3252020 w 3746090"/>
                  <a:gd name="connsiteY3" fmla="*/ 44246 h 840658"/>
                  <a:gd name="connsiteX4" fmla="*/ 2875936 w 3746090"/>
                  <a:gd name="connsiteY4" fmla="*/ 420330 h 840658"/>
                  <a:gd name="connsiteX5" fmla="*/ 3252020 w 3746090"/>
                  <a:gd name="connsiteY5" fmla="*/ 796414 h 840658"/>
                  <a:gd name="connsiteX6" fmla="*/ 3628104 w 3746090"/>
                  <a:gd name="connsiteY6" fmla="*/ 420330 h 840658"/>
                  <a:gd name="connsiteX7" fmla="*/ 3252020 w 3746090"/>
                  <a:gd name="connsiteY7" fmla="*/ 44246 h 840658"/>
                  <a:gd name="connsiteX8" fmla="*/ 420329 w 3746090"/>
                  <a:gd name="connsiteY8" fmla="*/ 0 h 840658"/>
                  <a:gd name="connsiteX9" fmla="*/ 3325761 w 3746090"/>
                  <a:gd name="connsiteY9" fmla="*/ 0 h 840658"/>
                  <a:gd name="connsiteX10" fmla="*/ 3746090 w 3746090"/>
                  <a:gd name="connsiteY10" fmla="*/ 420329 h 840658"/>
                  <a:gd name="connsiteX11" fmla="*/ 3746089 w 3746090"/>
                  <a:gd name="connsiteY11" fmla="*/ 420329 h 840658"/>
                  <a:gd name="connsiteX12" fmla="*/ 3325760 w 3746090"/>
                  <a:gd name="connsiteY12" fmla="*/ 840658 h 840658"/>
                  <a:gd name="connsiteX13" fmla="*/ 420329 w 3746090"/>
                  <a:gd name="connsiteY13" fmla="*/ 840657 h 840658"/>
                  <a:gd name="connsiteX14" fmla="*/ 8540 w 3746090"/>
                  <a:gd name="connsiteY14" fmla="*/ 505039 h 840658"/>
                  <a:gd name="connsiteX15" fmla="*/ 0 w 3746090"/>
                  <a:gd name="connsiteY15" fmla="*/ 420329 h 840658"/>
                  <a:gd name="connsiteX16" fmla="*/ 8540 w 3746090"/>
                  <a:gd name="connsiteY16" fmla="*/ 335618 h 840658"/>
                  <a:gd name="connsiteX17" fmla="*/ 420329 w 3746090"/>
                  <a:gd name="connsiteY17" fmla="*/ 0 h 84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6090" h="840658">
                    <a:moveTo>
                      <a:pt x="0" y="420328"/>
                    </a:moveTo>
                    <a:lnTo>
                      <a:pt x="0" y="420329"/>
                    </a:lnTo>
                    <a:lnTo>
                      <a:pt x="0" y="420329"/>
                    </a:lnTo>
                    <a:close/>
                    <a:moveTo>
                      <a:pt x="3252020" y="44246"/>
                    </a:moveTo>
                    <a:cubicBezTo>
                      <a:pt x="3044315" y="44246"/>
                      <a:pt x="2875936" y="212625"/>
                      <a:pt x="2875936" y="420330"/>
                    </a:cubicBezTo>
                    <a:cubicBezTo>
                      <a:pt x="2875936" y="628035"/>
                      <a:pt x="3044315" y="796414"/>
                      <a:pt x="3252020" y="796414"/>
                    </a:cubicBezTo>
                    <a:cubicBezTo>
                      <a:pt x="3459725" y="796414"/>
                      <a:pt x="3628104" y="628035"/>
                      <a:pt x="3628104" y="420330"/>
                    </a:cubicBezTo>
                    <a:cubicBezTo>
                      <a:pt x="3628104" y="212625"/>
                      <a:pt x="3459725" y="44246"/>
                      <a:pt x="3252020" y="44246"/>
                    </a:cubicBezTo>
                    <a:close/>
                    <a:moveTo>
                      <a:pt x="420329" y="0"/>
                    </a:moveTo>
                    <a:lnTo>
                      <a:pt x="3325761" y="0"/>
                    </a:lnTo>
                    <a:cubicBezTo>
                      <a:pt x="3557902" y="0"/>
                      <a:pt x="3746090" y="188188"/>
                      <a:pt x="3746090" y="420329"/>
                    </a:cubicBezTo>
                    <a:lnTo>
                      <a:pt x="3746089" y="420329"/>
                    </a:lnTo>
                    <a:cubicBezTo>
                      <a:pt x="3746089" y="652470"/>
                      <a:pt x="3557901" y="840658"/>
                      <a:pt x="3325760" y="840658"/>
                    </a:cubicBezTo>
                    <a:lnTo>
                      <a:pt x="420329" y="840657"/>
                    </a:lnTo>
                    <a:cubicBezTo>
                      <a:pt x="217206" y="840657"/>
                      <a:pt x="47734" y="696576"/>
                      <a:pt x="8540" y="505039"/>
                    </a:cubicBezTo>
                    <a:lnTo>
                      <a:pt x="0" y="420329"/>
                    </a:lnTo>
                    <a:lnTo>
                      <a:pt x="8540" y="335618"/>
                    </a:lnTo>
                    <a:cubicBezTo>
                      <a:pt x="47734" y="144082"/>
                      <a:pt x="217206" y="0"/>
                      <a:pt x="42032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B050"/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1" anchor="ctr">
                <a:noAutofit/>
              </a:bodyPr>
              <a:lstStyle/>
              <a:p>
                <a:pPr algn="ctr"/>
                <a:endParaRPr lang="ar-EG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BBC6DA5-FBDF-4CA0-BDC2-58BE18BA07BD}"/>
                  </a:ext>
                </a:extLst>
              </p:cNvPr>
              <p:cNvSpPr/>
              <p:nvPr/>
            </p:nvSpPr>
            <p:spPr>
              <a:xfrm>
                <a:off x="5471653" y="1374054"/>
                <a:ext cx="752168" cy="7521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2716061-0AF4-4C81-ABBD-5F1A67BC12AD}"/>
                  </a:ext>
                </a:extLst>
              </p:cNvPr>
              <p:cNvSpPr txBox="1"/>
              <p:nvPr/>
            </p:nvSpPr>
            <p:spPr>
              <a:xfrm>
                <a:off x="5609305" y="1365417"/>
                <a:ext cx="417871" cy="85996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square" rtlCol="1">
                <a:spAutoFit/>
              </a:bodyPr>
              <a:lstStyle/>
              <a:p>
                <a:r>
                  <a:rPr lang="en-US" sz="440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3</a:t>
                </a:r>
                <a:endParaRPr lang="ar-EG" sz="4400" dirty="0">
                  <a:solidFill>
                    <a:schemeClr val="bg1">
                      <a:lumMod val="6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56" name="Graphic 55" descr="Dice">
              <a:extLst>
                <a:ext uri="{FF2B5EF4-FFF2-40B4-BE49-F238E27FC236}">
                  <a16:creationId xmlns:a16="http://schemas.microsoft.com/office/drawing/2014/main" id="{EFEF9213-97ED-4C7D-8B9B-B2CBA316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505554" y="2886060"/>
              <a:ext cx="728010" cy="728010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50BE70B-8554-415A-8232-1979488537D7}"/>
              </a:ext>
            </a:extLst>
          </p:cNvPr>
          <p:cNvGrpSpPr/>
          <p:nvPr/>
        </p:nvGrpSpPr>
        <p:grpSpPr>
          <a:xfrm>
            <a:off x="7920470" y="4125128"/>
            <a:ext cx="4271530" cy="790301"/>
            <a:chOff x="7920470" y="4125128"/>
            <a:chExt cx="3351757" cy="7903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5C2E4D-7614-4757-B267-05B2AA589E05}"/>
                </a:ext>
              </a:extLst>
            </p:cNvPr>
            <p:cNvGrpSpPr/>
            <p:nvPr/>
          </p:nvGrpSpPr>
          <p:grpSpPr>
            <a:xfrm>
              <a:off x="7920470" y="4125128"/>
              <a:ext cx="3351757" cy="790301"/>
              <a:chOff x="5383161" y="1342102"/>
              <a:chExt cx="3746090" cy="883280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71E8D61D-B7E2-4E6D-ABBA-670DB902E682}"/>
                  </a:ext>
                </a:extLst>
              </p:cNvPr>
              <p:cNvSpPr/>
              <p:nvPr/>
            </p:nvSpPr>
            <p:spPr>
              <a:xfrm>
                <a:off x="5383161" y="1342102"/>
                <a:ext cx="3746090" cy="840658"/>
              </a:xfrm>
              <a:custGeom>
                <a:avLst/>
                <a:gdLst>
                  <a:gd name="connsiteX0" fmla="*/ 0 w 3746090"/>
                  <a:gd name="connsiteY0" fmla="*/ 420328 h 840658"/>
                  <a:gd name="connsiteX1" fmla="*/ 0 w 3746090"/>
                  <a:gd name="connsiteY1" fmla="*/ 420329 h 840658"/>
                  <a:gd name="connsiteX2" fmla="*/ 0 w 3746090"/>
                  <a:gd name="connsiteY2" fmla="*/ 420329 h 840658"/>
                  <a:gd name="connsiteX3" fmla="*/ 3252020 w 3746090"/>
                  <a:gd name="connsiteY3" fmla="*/ 44246 h 840658"/>
                  <a:gd name="connsiteX4" fmla="*/ 2875936 w 3746090"/>
                  <a:gd name="connsiteY4" fmla="*/ 420330 h 840658"/>
                  <a:gd name="connsiteX5" fmla="*/ 3252020 w 3746090"/>
                  <a:gd name="connsiteY5" fmla="*/ 796414 h 840658"/>
                  <a:gd name="connsiteX6" fmla="*/ 3628104 w 3746090"/>
                  <a:gd name="connsiteY6" fmla="*/ 420330 h 840658"/>
                  <a:gd name="connsiteX7" fmla="*/ 3252020 w 3746090"/>
                  <a:gd name="connsiteY7" fmla="*/ 44246 h 840658"/>
                  <a:gd name="connsiteX8" fmla="*/ 420329 w 3746090"/>
                  <a:gd name="connsiteY8" fmla="*/ 0 h 840658"/>
                  <a:gd name="connsiteX9" fmla="*/ 3325761 w 3746090"/>
                  <a:gd name="connsiteY9" fmla="*/ 0 h 840658"/>
                  <a:gd name="connsiteX10" fmla="*/ 3746090 w 3746090"/>
                  <a:gd name="connsiteY10" fmla="*/ 420329 h 840658"/>
                  <a:gd name="connsiteX11" fmla="*/ 3746089 w 3746090"/>
                  <a:gd name="connsiteY11" fmla="*/ 420329 h 840658"/>
                  <a:gd name="connsiteX12" fmla="*/ 3325760 w 3746090"/>
                  <a:gd name="connsiteY12" fmla="*/ 840658 h 840658"/>
                  <a:gd name="connsiteX13" fmla="*/ 420329 w 3746090"/>
                  <a:gd name="connsiteY13" fmla="*/ 840657 h 840658"/>
                  <a:gd name="connsiteX14" fmla="*/ 8540 w 3746090"/>
                  <a:gd name="connsiteY14" fmla="*/ 505039 h 840658"/>
                  <a:gd name="connsiteX15" fmla="*/ 0 w 3746090"/>
                  <a:gd name="connsiteY15" fmla="*/ 420329 h 840658"/>
                  <a:gd name="connsiteX16" fmla="*/ 8540 w 3746090"/>
                  <a:gd name="connsiteY16" fmla="*/ 335618 h 840658"/>
                  <a:gd name="connsiteX17" fmla="*/ 420329 w 3746090"/>
                  <a:gd name="connsiteY17" fmla="*/ 0 h 84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6090" h="840658">
                    <a:moveTo>
                      <a:pt x="0" y="420328"/>
                    </a:moveTo>
                    <a:lnTo>
                      <a:pt x="0" y="420329"/>
                    </a:lnTo>
                    <a:lnTo>
                      <a:pt x="0" y="420329"/>
                    </a:lnTo>
                    <a:close/>
                    <a:moveTo>
                      <a:pt x="3252020" y="44246"/>
                    </a:moveTo>
                    <a:cubicBezTo>
                      <a:pt x="3044315" y="44246"/>
                      <a:pt x="2875936" y="212625"/>
                      <a:pt x="2875936" y="420330"/>
                    </a:cubicBezTo>
                    <a:cubicBezTo>
                      <a:pt x="2875936" y="628035"/>
                      <a:pt x="3044315" y="796414"/>
                      <a:pt x="3252020" y="796414"/>
                    </a:cubicBezTo>
                    <a:cubicBezTo>
                      <a:pt x="3459725" y="796414"/>
                      <a:pt x="3628104" y="628035"/>
                      <a:pt x="3628104" y="420330"/>
                    </a:cubicBezTo>
                    <a:cubicBezTo>
                      <a:pt x="3628104" y="212625"/>
                      <a:pt x="3459725" y="44246"/>
                      <a:pt x="3252020" y="44246"/>
                    </a:cubicBezTo>
                    <a:close/>
                    <a:moveTo>
                      <a:pt x="420329" y="0"/>
                    </a:moveTo>
                    <a:lnTo>
                      <a:pt x="3325761" y="0"/>
                    </a:lnTo>
                    <a:cubicBezTo>
                      <a:pt x="3557902" y="0"/>
                      <a:pt x="3746090" y="188188"/>
                      <a:pt x="3746090" y="420329"/>
                    </a:cubicBezTo>
                    <a:lnTo>
                      <a:pt x="3746089" y="420329"/>
                    </a:lnTo>
                    <a:cubicBezTo>
                      <a:pt x="3746089" y="652470"/>
                      <a:pt x="3557901" y="840658"/>
                      <a:pt x="3325760" y="840658"/>
                    </a:cubicBezTo>
                    <a:lnTo>
                      <a:pt x="420329" y="840657"/>
                    </a:lnTo>
                    <a:cubicBezTo>
                      <a:pt x="217206" y="840657"/>
                      <a:pt x="47734" y="696576"/>
                      <a:pt x="8540" y="505039"/>
                    </a:cubicBezTo>
                    <a:lnTo>
                      <a:pt x="0" y="420329"/>
                    </a:lnTo>
                    <a:lnTo>
                      <a:pt x="8540" y="335618"/>
                    </a:lnTo>
                    <a:cubicBezTo>
                      <a:pt x="47734" y="144082"/>
                      <a:pt x="217206" y="0"/>
                      <a:pt x="420329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solidFill>
                  <a:schemeClr val="bg2">
                    <a:lumMod val="2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1" anchor="ctr">
                <a:noAutofit/>
              </a:bodyPr>
              <a:lstStyle/>
              <a:p>
                <a:pPr algn="ctr"/>
                <a:endParaRPr lang="ar-EG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7466287-087D-483B-BDEF-DD458F6F4656}"/>
                  </a:ext>
                </a:extLst>
              </p:cNvPr>
              <p:cNvSpPr/>
              <p:nvPr/>
            </p:nvSpPr>
            <p:spPr>
              <a:xfrm>
                <a:off x="5471653" y="1374054"/>
                <a:ext cx="752168" cy="75216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DD3274-E328-4970-B950-4E74E16A305B}"/>
                  </a:ext>
                </a:extLst>
              </p:cNvPr>
              <p:cNvSpPr txBox="1"/>
              <p:nvPr/>
            </p:nvSpPr>
            <p:spPr>
              <a:xfrm>
                <a:off x="5609305" y="1365417"/>
                <a:ext cx="417871" cy="85996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 wrap="square" rtlCol="1">
                <a:spAutoFit/>
              </a:bodyPr>
              <a:lstStyle/>
              <a:p>
                <a:r>
                  <a:rPr lang="en-US" sz="4400" dirty="0">
                    <a:solidFill>
                      <a:schemeClr val="bg1">
                        <a:lumMod val="65000"/>
                      </a:schemeClr>
                    </a:solidFill>
                    <a:effectLst>
                      <a:outerShdw blurRad="50800" dist="38100" algn="l" rotWithShape="0">
                        <a:prstClr val="black">
                          <a:alpha val="40000"/>
                        </a:prstClr>
                      </a:outerShdw>
                    </a:effectLst>
                  </a:rPr>
                  <a:t>4</a:t>
                </a:r>
                <a:endParaRPr lang="ar-EG" sz="4400" dirty="0">
                  <a:solidFill>
                    <a:schemeClr val="bg1">
                      <a:lumMod val="65000"/>
                    </a:schemeClr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65" name="Graphic 64" descr="Statistics RTL">
              <a:extLst>
                <a:ext uri="{FF2B5EF4-FFF2-40B4-BE49-F238E27FC236}">
                  <a16:creationId xmlns:a16="http://schemas.microsoft.com/office/drawing/2014/main" id="{378CAEF0-F663-45B4-831B-FF773F045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0509927" y="4148447"/>
              <a:ext cx="693952" cy="693952"/>
            </a:xfrm>
            <a:prstGeom prst="rect">
              <a:avLst/>
            </a:prstGeom>
          </p:spPr>
        </p:pic>
      </p:grpSp>
      <p:sp>
        <p:nvSpPr>
          <p:cNvPr id="45" name="TextBox 37">
            <a:extLst>
              <a:ext uri="{FF2B5EF4-FFF2-40B4-BE49-F238E27FC236}">
                <a16:creationId xmlns:a16="http://schemas.microsoft.com/office/drawing/2014/main" id="{06EE37B2-6266-49D5-8E5A-0DA96BA75349}"/>
              </a:ext>
            </a:extLst>
          </p:cNvPr>
          <p:cNvSpPr txBox="1"/>
          <p:nvPr/>
        </p:nvSpPr>
        <p:spPr>
          <a:xfrm>
            <a:off x="9474844" y="6111758"/>
            <a:ext cx="2717156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ar-EG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Brush Script MT" panose="03060802040406070304" pitchFamily="66" charset="0"/>
              </a:rPr>
              <a:t>By Mostafa Hamada</a:t>
            </a:r>
            <a:endParaRPr lang="ar-EG" sz="2800" dirty="0">
              <a:latin typeface="Brush Script MT" panose="03060802040406070304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65F394-EC34-452A-82A5-40B5856E56D9}"/>
              </a:ext>
            </a:extLst>
          </p:cNvPr>
          <p:cNvSpPr txBox="1"/>
          <p:nvPr/>
        </p:nvSpPr>
        <p:spPr>
          <a:xfrm>
            <a:off x="-12970" y="86239"/>
            <a:ext cx="610076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>
            <a:defPPr>
              <a:defRPr lang="en-US"/>
            </a:defPPr>
            <a:lvl1pPr>
              <a:defRPr sz="3200">
                <a:latin typeface="Georgia Pro" panose="02040502050405020303" pitchFamily="18" charset="0"/>
              </a:defRPr>
            </a:lvl1pPr>
          </a:lstStyle>
          <a:p>
            <a:r>
              <a:rPr lang="ar-EG" dirty="0"/>
              <a:t>Steps to build the mod</a:t>
            </a:r>
            <a:r>
              <a:rPr lang="en-US" dirty="0"/>
              <a:t>el</a:t>
            </a:r>
            <a:endParaRPr lang="ar-EG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F995FA-6D0F-4E40-87D2-0DD9AEA2069E}"/>
              </a:ext>
            </a:extLst>
          </p:cNvPr>
          <p:cNvSpPr txBox="1"/>
          <p:nvPr/>
        </p:nvSpPr>
        <p:spPr>
          <a:xfrm>
            <a:off x="8428320" y="246849"/>
            <a:ext cx="21823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Georgia Pro" panose="02040502050405020303" pitchFamily="18" charset="0"/>
              </a:rPr>
              <a:t>Import</a:t>
            </a:r>
            <a:r>
              <a:rPr lang="en-US" sz="1400" dirty="0"/>
              <a:t> </a:t>
            </a:r>
            <a:r>
              <a:rPr lang="en-US" sz="1800" dirty="0">
                <a:latin typeface="Georgia Pro" panose="02040502050405020303" pitchFamily="18" charset="0"/>
              </a:rPr>
              <a:t>Libraries</a:t>
            </a:r>
            <a:r>
              <a:rPr lang="en-US" sz="1400" dirty="0"/>
              <a:t> </a:t>
            </a:r>
            <a:endParaRPr lang="ar-EG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51B44C4-9947-4DCA-BA67-86848C826F94}"/>
              </a:ext>
            </a:extLst>
          </p:cNvPr>
          <p:cNvSpPr txBox="1"/>
          <p:nvPr/>
        </p:nvSpPr>
        <p:spPr>
          <a:xfrm>
            <a:off x="8909792" y="1564667"/>
            <a:ext cx="23752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dirty="0">
                <a:latin typeface="Georgia Pro" panose="02040502050405020303" pitchFamily="18" charset="0"/>
              </a:rPr>
              <a:t>Reading</a:t>
            </a:r>
            <a:r>
              <a:rPr lang="af-ZA" dirty="0"/>
              <a:t> </a:t>
            </a:r>
            <a:r>
              <a:rPr lang="af-ZA" dirty="0">
                <a:latin typeface="Georgia Pro" panose="02040502050405020303" pitchFamily="18" charset="0"/>
              </a:rPr>
              <a:t>images</a:t>
            </a:r>
            <a:r>
              <a:rPr lang="af-ZA" dirty="0"/>
              <a:t> From Files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81F168-92F0-4885-910B-7525FA9D8B12}"/>
              </a:ext>
            </a:extLst>
          </p:cNvPr>
          <p:cNvSpPr txBox="1"/>
          <p:nvPr/>
        </p:nvSpPr>
        <p:spPr>
          <a:xfrm>
            <a:off x="8738554" y="2865664"/>
            <a:ext cx="33538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r-EG" sz="1800" dirty="0">
                <a:latin typeface="Georgia Pro" panose="02040502050405020303" pitchFamily="18" charset="0"/>
              </a:rPr>
              <a:t>Determine</a:t>
            </a:r>
            <a:r>
              <a:rPr lang="ar-EG" dirty="0"/>
              <a:t> </a:t>
            </a:r>
            <a:r>
              <a:rPr lang="ar-EG" sz="1800" dirty="0">
                <a:latin typeface="Georgia Pro" panose="02040502050405020303" pitchFamily="18" charset="0"/>
              </a:rPr>
              <a:t>the</a:t>
            </a:r>
            <a:r>
              <a:rPr lang="ar-EG" dirty="0"/>
              <a:t> </a:t>
            </a:r>
            <a:r>
              <a:rPr lang="ar-EG" sz="1800" dirty="0">
                <a:latin typeface="Georgia Pro" panose="02040502050405020303" pitchFamily="18" charset="0"/>
              </a:rPr>
              <a:t>number</a:t>
            </a:r>
            <a:r>
              <a:rPr lang="ar-EG" dirty="0"/>
              <a:t> </a:t>
            </a:r>
            <a:r>
              <a:rPr lang="ar-EG" sz="1800" dirty="0">
                <a:latin typeface="Georgia Pro" panose="02040502050405020303" pitchFamily="18" charset="0"/>
              </a:rPr>
              <a:t>of</a:t>
            </a:r>
            <a:r>
              <a:rPr lang="ar-EG" dirty="0"/>
              <a:t>  </a:t>
            </a:r>
            <a:r>
              <a:rPr lang="en-US" sz="1800" dirty="0">
                <a:latin typeface="Georgia Pro" panose="02040502050405020303" pitchFamily="18" charset="0"/>
              </a:rPr>
              <a:t>classes</a:t>
            </a:r>
            <a:r>
              <a:rPr lang="en-US" dirty="0"/>
              <a:t> </a:t>
            </a:r>
            <a:r>
              <a:rPr lang="en-US" sz="1800" dirty="0">
                <a:latin typeface="Georgia Pro" panose="02040502050405020303" pitchFamily="18" charset="0"/>
              </a:rPr>
              <a:t>and</a:t>
            </a:r>
            <a:r>
              <a:rPr lang="en-US" dirty="0"/>
              <a:t> </a:t>
            </a:r>
            <a:r>
              <a:rPr lang="en-US" sz="1800" dirty="0">
                <a:latin typeface="Georgia Pro" panose="02040502050405020303" pitchFamily="18" charset="0"/>
              </a:rPr>
              <a:t>their</a:t>
            </a:r>
            <a:r>
              <a:rPr lang="en-US" dirty="0"/>
              <a:t> </a:t>
            </a:r>
            <a:r>
              <a:rPr lang="en-US" sz="1800" dirty="0">
                <a:latin typeface="Georgia Pro" panose="02040502050405020303" pitchFamily="18" charset="0"/>
              </a:rPr>
              <a:t>labels</a:t>
            </a:r>
            <a:endParaRPr lang="ar-EG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6D25A5-1FBB-46FD-A396-39C4D74F768E}"/>
              </a:ext>
            </a:extLst>
          </p:cNvPr>
          <p:cNvSpPr txBox="1"/>
          <p:nvPr/>
        </p:nvSpPr>
        <p:spPr>
          <a:xfrm>
            <a:off x="8891097" y="4264101"/>
            <a:ext cx="327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af-ZA" dirty="0">
                <a:latin typeface="Georgia Pro" panose="02040502050405020303" pitchFamily="18" charset="0"/>
              </a:rPr>
              <a:t>Model</a:t>
            </a:r>
            <a:r>
              <a:rPr lang="af-ZA" dirty="0"/>
              <a:t> [ </a:t>
            </a:r>
            <a:r>
              <a:rPr lang="af-ZA" dirty="0">
                <a:latin typeface="Georgia Pro" panose="02040502050405020303" pitchFamily="18" charset="0"/>
              </a:rPr>
              <a:t>EfficientNet</a:t>
            </a:r>
            <a:r>
              <a:rPr lang="af-ZA" dirty="0"/>
              <a:t> B7 ]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5C7CDD-F3FC-4AF1-BAF8-0889622A2EE4}"/>
              </a:ext>
            </a:extLst>
          </p:cNvPr>
          <p:cNvSpPr txBox="1"/>
          <p:nvPr/>
        </p:nvSpPr>
        <p:spPr>
          <a:xfrm>
            <a:off x="5577760" y="5265249"/>
            <a:ext cx="6386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Georgia Pro" panose="02040502050405020303" pitchFamily="18" charset="0"/>
              </a:rPr>
              <a:t>Results</a:t>
            </a:r>
            <a:r>
              <a:rPr lang="en-US" dirty="0"/>
              <a:t> </a:t>
            </a:r>
            <a:r>
              <a:rPr lang="en-US" dirty="0">
                <a:latin typeface="Georgia Pro" panose="02040502050405020303" pitchFamily="18" charset="0"/>
              </a:rPr>
              <a:t>Details</a:t>
            </a:r>
            <a:r>
              <a:rPr lang="en-US" dirty="0"/>
              <a:t>: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CF287DE-42E4-421A-817F-C6F963A133EB}"/>
              </a:ext>
            </a:extLst>
          </p:cNvPr>
          <p:cNvSpPr txBox="1"/>
          <p:nvPr/>
        </p:nvSpPr>
        <p:spPr>
          <a:xfrm rot="19388388">
            <a:off x="-28892" y="2229076"/>
            <a:ext cx="294685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latin typeface="Georgia Pro" panose="02040502050405020303" pitchFamily="18" charset="0"/>
              </a:rPr>
              <a:t>presentation</a:t>
            </a:r>
            <a:endParaRPr lang="ar-EG" sz="32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1590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88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32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6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0" nodeType="withEffect">
                                  <p:stCondLst>
                                    <p:cond delay="6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9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32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6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3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ntr" presetSubtype="16" fill="hold" grpId="0" nodeType="withEffect">
                                  <p:stCondLst>
                                    <p:cond delay="14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16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8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7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1" grpId="0" animBg="1"/>
      <p:bldP spid="40" grpId="0" animBg="1"/>
      <p:bldP spid="39" grpId="0" animBg="1"/>
      <p:bldP spid="3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{39DBD0B6-2BC5-453B-860A-CC29063CBCFE}tf11429527_win32</Template>
  <TotalTime>0</TotalTime>
  <Words>466</Words>
  <Application>Microsoft Office PowerPoint</Application>
  <PresentationFormat>Widescreen</PresentationFormat>
  <Paragraphs>149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-apple-system</vt:lpstr>
      <vt:lpstr>Arial</vt:lpstr>
      <vt:lpstr>Arial Rounded MT Bold</vt:lpstr>
      <vt:lpstr>Arial Unicode MS</vt:lpstr>
      <vt:lpstr>Brush Script MT</vt:lpstr>
      <vt:lpstr>Calibri</vt:lpstr>
      <vt:lpstr>Century Gothic</vt:lpstr>
      <vt:lpstr>Georgia Pro</vt:lpstr>
      <vt:lpstr>Karla</vt:lpstr>
      <vt:lpstr>Univers Condensed Light</vt:lpstr>
      <vt:lpstr>WordVisi_MSFontService</vt:lpstr>
      <vt:lpstr>Office Theme</vt:lpstr>
      <vt:lpstr>Selected - 2</vt:lpstr>
      <vt:lpstr>Faculty Name :                                                                                    Computers and artificial intelligence Helwan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2022-12-16T23:22:23Z</dcterms:created>
  <dcterms:modified xsi:type="dcterms:W3CDTF">2023-05-06T06:11:35Z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